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64" r:id="rId4"/>
    <p:sldId id="272" r:id="rId5"/>
    <p:sldId id="273" r:id="rId6"/>
    <p:sldId id="263" r:id="rId7"/>
    <p:sldId id="257" r:id="rId8"/>
    <p:sldId id="258" r:id="rId9"/>
    <p:sldId id="259" r:id="rId10"/>
    <p:sldId id="260" r:id="rId11"/>
    <p:sldId id="261" r:id="rId12"/>
    <p:sldId id="262" r:id="rId13"/>
    <p:sldId id="267" r:id="rId14"/>
    <p:sldId id="270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12050" cy="6858000"/>
          </a:xfrm>
          <a:custGeom>
            <a:avLst/>
            <a:gdLst/>
            <a:ahLst/>
            <a:cxnLst/>
            <a:rect l="l" t="t" r="r" b="b"/>
            <a:pathLst>
              <a:path w="7512050" h="6858000">
                <a:moveTo>
                  <a:pt x="39573" y="0"/>
                </a:moveTo>
                <a:lnTo>
                  <a:pt x="0" y="0"/>
                </a:lnTo>
                <a:lnTo>
                  <a:pt x="0" y="6857998"/>
                </a:lnTo>
                <a:lnTo>
                  <a:pt x="4654176" y="6857998"/>
                </a:lnTo>
                <a:lnTo>
                  <a:pt x="7511795" y="1904"/>
                </a:lnTo>
                <a:lnTo>
                  <a:pt x="40841" y="1904"/>
                </a:lnTo>
                <a:lnTo>
                  <a:pt x="39573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33740" y="2965323"/>
            <a:ext cx="2199005" cy="3893185"/>
          </a:xfrm>
          <a:custGeom>
            <a:avLst/>
            <a:gdLst/>
            <a:ahLst/>
            <a:cxnLst/>
            <a:rect l="l" t="t" r="r" b="b"/>
            <a:pathLst>
              <a:path w="2199004" h="3893184">
                <a:moveTo>
                  <a:pt x="1630280" y="0"/>
                </a:moveTo>
                <a:lnTo>
                  <a:pt x="0" y="3892675"/>
                </a:lnTo>
                <a:lnTo>
                  <a:pt x="617456" y="3892675"/>
                </a:lnTo>
                <a:lnTo>
                  <a:pt x="2198478" y="40766"/>
                </a:lnTo>
                <a:lnTo>
                  <a:pt x="1630280" y="0"/>
                </a:lnTo>
                <a:close/>
              </a:path>
            </a:pathLst>
          </a:custGeom>
          <a:solidFill>
            <a:srgbClr val="562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20079" y="0"/>
            <a:ext cx="5952490" cy="6858000"/>
          </a:xfrm>
          <a:custGeom>
            <a:avLst/>
            <a:gdLst/>
            <a:ahLst/>
            <a:cxnLst/>
            <a:rect l="l" t="t" r="r" b="b"/>
            <a:pathLst>
              <a:path w="5952490" h="6858000">
                <a:moveTo>
                  <a:pt x="2446820" y="0"/>
                </a:moveTo>
                <a:lnTo>
                  <a:pt x="1880031" y="0"/>
                </a:lnTo>
                <a:lnTo>
                  <a:pt x="0" y="4449826"/>
                </a:lnTo>
                <a:lnTo>
                  <a:pt x="502031" y="4456557"/>
                </a:lnTo>
                <a:lnTo>
                  <a:pt x="2446820" y="0"/>
                </a:lnTo>
                <a:close/>
              </a:path>
              <a:path w="5952490" h="6858000">
                <a:moveTo>
                  <a:pt x="5952109" y="2895600"/>
                </a:moveTo>
                <a:lnTo>
                  <a:pt x="4217797" y="6858000"/>
                </a:lnTo>
                <a:lnTo>
                  <a:pt x="5952109" y="6858000"/>
                </a:lnTo>
                <a:lnTo>
                  <a:pt x="5952109" y="289560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8035" y="2811779"/>
            <a:ext cx="2025650" cy="74930"/>
          </a:xfrm>
          <a:custGeom>
            <a:avLst/>
            <a:gdLst/>
            <a:ahLst/>
            <a:cxnLst/>
            <a:rect l="l" t="t" r="r" b="b"/>
            <a:pathLst>
              <a:path w="2025650" h="74930">
                <a:moveTo>
                  <a:pt x="2025395" y="0"/>
                </a:moveTo>
                <a:lnTo>
                  <a:pt x="0" y="0"/>
                </a:lnTo>
                <a:lnTo>
                  <a:pt x="0" y="74675"/>
                </a:lnTo>
                <a:lnTo>
                  <a:pt x="2025395" y="74675"/>
                </a:lnTo>
                <a:lnTo>
                  <a:pt x="2025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020" y="767537"/>
            <a:ext cx="11655958" cy="1185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5623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57688" y="2895600"/>
            <a:ext cx="1734820" cy="3962400"/>
          </a:xfrm>
          <a:custGeom>
            <a:avLst/>
            <a:gdLst/>
            <a:ahLst/>
            <a:cxnLst/>
            <a:rect l="l" t="t" r="r" b="b"/>
            <a:pathLst>
              <a:path w="1734820" h="3962400">
                <a:moveTo>
                  <a:pt x="1734311" y="0"/>
                </a:moveTo>
                <a:lnTo>
                  <a:pt x="0" y="3962400"/>
                </a:lnTo>
                <a:lnTo>
                  <a:pt x="1734311" y="3962400"/>
                </a:lnTo>
                <a:lnTo>
                  <a:pt x="173431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57688" y="2895600"/>
            <a:ext cx="1734820" cy="3962400"/>
          </a:xfrm>
          <a:custGeom>
            <a:avLst/>
            <a:gdLst/>
            <a:ahLst/>
            <a:cxnLst/>
            <a:rect l="l" t="t" r="r" b="b"/>
            <a:pathLst>
              <a:path w="1734820" h="3962400">
                <a:moveTo>
                  <a:pt x="1734311" y="0"/>
                </a:moveTo>
                <a:lnTo>
                  <a:pt x="0" y="3962400"/>
                </a:lnTo>
                <a:lnTo>
                  <a:pt x="1734311" y="3962400"/>
                </a:lnTo>
                <a:lnTo>
                  <a:pt x="173431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4445" y="846582"/>
            <a:ext cx="964310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8701" y="3424057"/>
            <a:ext cx="9561195" cy="2410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6.jpg" /><Relationship Id="rId4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Поддержка </a:t>
            </a:r>
            <a:r>
              <a:rPr spc="-5" dirty="0"/>
              <a:t>предпринимателей </a:t>
            </a:r>
            <a:r>
              <a:rPr dirty="0"/>
              <a:t>и самозанятых </a:t>
            </a:r>
            <a:r>
              <a:rPr spc="-1045" dirty="0"/>
              <a:t> </a:t>
            </a:r>
            <a:r>
              <a:rPr dirty="0"/>
              <a:t>Фондом</a:t>
            </a:r>
            <a:r>
              <a:rPr spc="-15" dirty="0"/>
              <a:t> </a:t>
            </a:r>
            <a:r>
              <a:rPr dirty="0"/>
              <a:t>поддержки</a:t>
            </a:r>
            <a:r>
              <a:rPr spc="-10" dirty="0"/>
              <a:t> </a:t>
            </a:r>
            <a:r>
              <a:rPr spc="-5" dirty="0"/>
              <a:t>предпринимательства</a:t>
            </a:r>
            <a:r>
              <a:rPr dirty="0"/>
              <a:t> РТ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775" y="2917698"/>
            <a:ext cx="1543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sz="3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401" y="1159535"/>
            <a:ext cx="9879965" cy="5048818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3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Arial"/>
                <a:cs typeface="Arial"/>
              </a:rPr>
              <a:t>Услуга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сдаче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отчётности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7200"/>
              </a:lnSpc>
              <a:spcBef>
                <a:spcPts val="790"/>
              </a:spcBef>
            </a:pPr>
            <a:r>
              <a:rPr sz="2800" spc="-5" dirty="0">
                <a:latin typeface="Microsoft Sans Serif"/>
                <a:cs typeface="Microsoft Sans Serif"/>
              </a:rPr>
              <a:t>Предоставление</a:t>
            </a:r>
            <a:r>
              <a:rPr sz="2800" spc="3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доступа</a:t>
            </a:r>
            <a:r>
              <a:rPr sz="2800" spc="345" dirty="0">
                <a:latin typeface="Microsoft Sans Serif"/>
                <a:cs typeface="Microsoft Sans Serif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к</a:t>
            </a:r>
            <a:r>
              <a:rPr sz="2800" spc="3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сервисам</a:t>
            </a:r>
            <a:r>
              <a:rPr sz="2800" spc="3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по</a:t>
            </a:r>
            <a:r>
              <a:rPr sz="2800" spc="3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сдаче</a:t>
            </a:r>
            <a:r>
              <a:rPr sz="2800" spc="3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отчетности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ФСС,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ФНС,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ПФР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предоставление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ЭЦП</a:t>
            </a:r>
            <a:endParaRPr sz="2800" dirty="0">
              <a:latin typeface="Microsoft Sans Serif"/>
              <a:cs typeface="Microsoft Sans Serif"/>
            </a:endParaRPr>
          </a:p>
          <a:p>
            <a:pPr marL="355600" marR="323850" indent="-342900">
              <a:lnSpc>
                <a:spcPct val="106800"/>
              </a:lnSpc>
              <a:spcBef>
                <a:spcPts val="395"/>
              </a:spcBef>
              <a:buFont typeface="Microsoft Sans Serif"/>
              <a:buChar char="•"/>
              <a:tabLst>
                <a:tab pos="354965" algn="l"/>
                <a:tab pos="355600" algn="l"/>
                <a:tab pos="1874520" algn="l"/>
                <a:tab pos="2638425" algn="l"/>
                <a:tab pos="4465955" algn="l"/>
                <a:tab pos="5016500" algn="l"/>
              </a:tabLst>
            </a:pPr>
            <a:r>
              <a:rPr sz="2800" b="1" spc="-10" dirty="0">
                <a:latin typeface="Arial"/>
                <a:cs typeface="Arial"/>
              </a:rPr>
              <a:t>Ус</a:t>
            </a:r>
            <a:r>
              <a:rPr sz="2800" b="1" spc="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у</a:t>
            </a:r>
            <a:r>
              <a:rPr sz="2800" b="1" spc="-5" dirty="0">
                <a:latin typeface="Arial"/>
                <a:cs typeface="Arial"/>
              </a:rPr>
              <a:t>га</a:t>
            </a:r>
            <a:r>
              <a:rPr sz="2800" b="1" dirty="0">
                <a:latin typeface="Arial"/>
                <a:cs typeface="Arial"/>
              </a:rPr>
              <a:t>	п</a:t>
            </a:r>
            <a:r>
              <a:rPr sz="2800" b="1" spc="-5" dirty="0">
                <a:latin typeface="Arial"/>
                <a:cs typeface="Arial"/>
              </a:rPr>
              <a:t>о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5" dirty="0">
                <a:latin typeface="Arial"/>
                <a:cs typeface="Arial"/>
              </a:rPr>
              <a:t>у</a:t>
            </a:r>
            <a:r>
              <a:rPr sz="2800" b="1" spc="-5" dirty="0">
                <a:latin typeface="Arial"/>
                <a:cs typeface="Arial"/>
              </a:rPr>
              <a:t>ч</a:t>
            </a:r>
            <a:r>
              <a:rPr sz="2800" b="1" spc="15" dirty="0">
                <a:latin typeface="Arial"/>
                <a:cs typeface="Arial"/>
              </a:rPr>
              <a:t>а</a:t>
            </a:r>
            <a:r>
              <a:rPr sz="2800" b="1" spc="20" dirty="0">
                <a:latin typeface="Arial"/>
                <a:cs typeface="Arial"/>
              </a:rPr>
              <a:t>с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ию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в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вы</a:t>
            </a:r>
            <a:r>
              <a:rPr sz="2800" b="1" spc="15" dirty="0">
                <a:latin typeface="Arial"/>
                <a:cs typeface="Arial"/>
              </a:rPr>
              <a:t>с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20" dirty="0">
                <a:latin typeface="Arial"/>
                <a:cs typeface="Arial"/>
              </a:rPr>
              <a:t>а</a:t>
            </a:r>
            <a:r>
              <a:rPr sz="2800" b="1" spc="-5" dirty="0">
                <a:latin typeface="Arial"/>
                <a:cs typeface="Arial"/>
              </a:rPr>
              <a:t>вочно</a:t>
            </a:r>
            <a:r>
              <a:rPr sz="2800" b="1" spc="10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я</a:t>
            </a:r>
            <a:r>
              <a:rPr sz="2800" b="1" spc="-5" dirty="0">
                <a:latin typeface="Arial"/>
                <a:cs typeface="Arial"/>
              </a:rPr>
              <a:t>рм</a:t>
            </a:r>
            <a:r>
              <a:rPr sz="2800" b="1" spc="10" dirty="0">
                <a:latin typeface="Arial"/>
                <a:cs typeface="Arial"/>
              </a:rPr>
              <a:t>а</a:t>
            </a:r>
            <a:r>
              <a:rPr sz="2800" b="1" spc="-5" dirty="0">
                <a:latin typeface="Arial"/>
                <a:cs typeface="Arial"/>
              </a:rPr>
              <a:t>рочных  мероприятиях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на территории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РФ</a:t>
            </a:r>
            <a:endParaRPr sz="2800" dirty="0">
              <a:latin typeface="Arial"/>
              <a:cs typeface="Arial"/>
            </a:endParaRPr>
          </a:p>
          <a:p>
            <a:pPr marL="12700" marR="321945" algn="just">
              <a:lnSpc>
                <a:spcPct val="107000"/>
              </a:lnSpc>
              <a:spcBef>
                <a:spcPts val="810"/>
              </a:spcBef>
            </a:pPr>
            <a:r>
              <a:rPr sz="2800" spc="-20" dirty="0">
                <a:latin typeface="Microsoft Sans Serif"/>
                <a:cs typeface="Microsoft Sans Serif"/>
              </a:rPr>
              <a:t>Организация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участия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выставочно-ярмарочных 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мероприятиях </a:t>
            </a:r>
            <a:r>
              <a:rPr sz="2800" spc="-5" dirty="0">
                <a:latin typeface="Microsoft Sans Serif"/>
                <a:cs typeface="Microsoft Sans Serif"/>
              </a:rPr>
              <a:t>(оплата </a:t>
            </a:r>
            <a:r>
              <a:rPr sz="2800" spc="-10" dirty="0">
                <a:latin typeface="Microsoft Sans Serif"/>
                <a:cs typeface="Microsoft Sans Serif"/>
              </a:rPr>
              <a:t>регистрационного </a:t>
            </a:r>
            <a:r>
              <a:rPr sz="2800" dirty="0">
                <a:latin typeface="Microsoft Sans Serif"/>
                <a:cs typeface="Microsoft Sans Serif"/>
              </a:rPr>
              <a:t>сбора, </a:t>
            </a:r>
            <a:r>
              <a:rPr sz="2800" spc="-5" dirty="0">
                <a:latin typeface="Microsoft Sans Serif"/>
                <a:cs typeface="Microsoft Sans Serif"/>
              </a:rPr>
              <a:t>аренды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выставочного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площади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 err="1">
                <a:latin typeface="Microsoft Sans Serif"/>
                <a:cs typeface="Microsoft Sans Serif"/>
              </a:rPr>
              <a:t>оборудования</a:t>
            </a:r>
            <a:r>
              <a:rPr sz="2800" spc="-5" dirty="0">
                <a:latin typeface="Microsoft Sans Serif"/>
                <a:cs typeface="Microsoft Sans Serif"/>
              </a:rPr>
              <a:t>).</a:t>
            </a:r>
            <a:endParaRPr lang="ru-RU" sz="2800" spc="-5" dirty="0">
              <a:latin typeface="Microsoft Sans Serif"/>
              <a:cs typeface="Microsoft Sans Serif"/>
            </a:endParaRPr>
          </a:p>
          <a:p>
            <a:pPr marL="469900" marR="321945" indent="-457200" algn="just">
              <a:lnSpc>
                <a:spcPct val="107000"/>
              </a:lnSpc>
              <a:spcBef>
                <a:spcPts val="810"/>
              </a:spcBef>
              <a:buFont typeface="Arial" panose="020B0604020202020204" pitchFamily="34" charset="0"/>
              <a:buChar char="•"/>
            </a:pPr>
            <a:r>
              <a:rPr lang="ru-RU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Оказание содействия в проведении патентного исследования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4477" y="417528"/>
            <a:ext cx="2031553" cy="5411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0007" y="396620"/>
            <a:ext cx="140999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8701" y="1525904"/>
            <a:ext cx="423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  <a:tab pos="355600" algn="l"/>
                <a:tab pos="1812289" algn="l"/>
                <a:tab pos="2512060" algn="l"/>
              </a:tabLst>
            </a:pPr>
            <a:r>
              <a:rPr sz="2800" b="1" spc="-10" dirty="0">
                <a:latin typeface="Arial"/>
                <a:cs typeface="Arial"/>
              </a:rPr>
              <a:t>Ус</a:t>
            </a:r>
            <a:r>
              <a:rPr sz="2800" b="1" spc="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у</a:t>
            </a:r>
            <a:r>
              <a:rPr sz="2800" b="1" spc="-5" dirty="0">
                <a:latin typeface="Arial"/>
                <a:cs typeface="Arial"/>
              </a:rPr>
              <a:t>га</a:t>
            </a:r>
            <a:r>
              <a:rPr sz="2800" b="1" dirty="0">
                <a:latin typeface="Arial"/>
                <a:cs typeface="Arial"/>
              </a:rPr>
              <a:t>	п</a:t>
            </a:r>
            <a:r>
              <a:rPr sz="2800" b="1" spc="-5" dirty="0">
                <a:latin typeface="Arial"/>
                <a:cs typeface="Arial"/>
              </a:rPr>
              <a:t>о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ока</a:t>
            </a:r>
            <a:r>
              <a:rPr sz="2800" b="1" spc="15" dirty="0">
                <a:latin typeface="Arial"/>
                <a:cs typeface="Arial"/>
              </a:rPr>
              <a:t>з</a:t>
            </a:r>
            <a:r>
              <a:rPr sz="2800" b="1" spc="-10" dirty="0">
                <a:latin typeface="Arial"/>
                <a:cs typeface="Arial"/>
              </a:rPr>
              <a:t>а</a:t>
            </a:r>
            <a:r>
              <a:rPr sz="2800" b="1" dirty="0">
                <a:latin typeface="Arial"/>
                <a:cs typeface="Arial"/>
              </a:rPr>
              <a:t>н</a:t>
            </a:r>
            <a:r>
              <a:rPr sz="2800" b="1" spc="-5" dirty="0">
                <a:latin typeface="Arial"/>
                <a:cs typeface="Arial"/>
              </a:rPr>
              <a:t>ию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2276" y="1525904"/>
            <a:ext cx="5087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9660" algn="l"/>
                <a:tab pos="2847340" algn="l"/>
              </a:tabLst>
            </a:pPr>
            <a:r>
              <a:rPr sz="2800" spc="5" dirty="0"/>
              <a:t>с</a:t>
            </a:r>
            <a:r>
              <a:rPr sz="2800" spc="-5" dirty="0"/>
              <a:t>од</a:t>
            </a:r>
            <a:r>
              <a:rPr sz="2800" spc="5" dirty="0"/>
              <a:t>е</a:t>
            </a:r>
            <a:r>
              <a:rPr sz="2800" spc="-5" dirty="0"/>
              <a:t>й</a:t>
            </a:r>
            <a:r>
              <a:rPr sz="2800" spc="15" dirty="0"/>
              <a:t>с</a:t>
            </a:r>
            <a:r>
              <a:rPr sz="2800" spc="-30" dirty="0"/>
              <a:t>т</a:t>
            </a:r>
            <a:r>
              <a:rPr sz="2800" spc="10" dirty="0"/>
              <a:t>в</a:t>
            </a:r>
            <a:r>
              <a:rPr sz="2800" spc="-5" dirty="0"/>
              <a:t>ия</a:t>
            </a:r>
            <a:r>
              <a:rPr sz="2800" dirty="0"/>
              <a:t>	</a:t>
            </a:r>
            <a:r>
              <a:rPr sz="2800" spc="-5" dirty="0"/>
              <a:t>в</a:t>
            </a:r>
            <a:r>
              <a:rPr sz="2800" dirty="0"/>
              <a:t>	</a:t>
            </a:r>
            <a:r>
              <a:rPr sz="2800" spc="-5" dirty="0"/>
              <a:t>р</a:t>
            </a:r>
            <a:r>
              <a:rPr sz="2800" spc="5" dirty="0"/>
              <a:t>е</a:t>
            </a:r>
            <a:r>
              <a:rPr sz="2800" spc="-5" dirty="0"/>
              <a:t>ги</a:t>
            </a:r>
            <a:r>
              <a:rPr sz="2800" spc="25" dirty="0"/>
              <a:t>с</a:t>
            </a:r>
            <a:r>
              <a:rPr sz="2800" spc="-45" dirty="0"/>
              <a:t>т</a:t>
            </a:r>
            <a:r>
              <a:rPr sz="2800" spc="-5" dirty="0"/>
              <a:t>р</a:t>
            </a:r>
            <a:r>
              <a:rPr sz="2800" spc="25" dirty="0"/>
              <a:t>а</a:t>
            </a:r>
            <a:r>
              <a:rPr sz="2800" spc="-5" dirty="0"/>
              <a:t>ции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1798701" y="1847643"/>
            <a:ext cx="3256279" cy="114554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50"/>
              </a:spcBef>
            </a:pPr>
            <a:r>
              <a:rPr sz="2800" b="1" spc="-10" dirty="0">
                <a:latin typeface="Arial"/>
                <a:cs typeface="Arial"/>
              </a:rPr>
              <a:t>товарного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знака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800" spc="-25" dirty="0">
                <a:latin typeface="Microsoft Sans Serif"/>
                <a:cs typeface="Microsoft Sans Serif"/>
              </a:rPr>
              <a:t>Финансирование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701" y="2996945"/>
            <a:ext cx="8549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0080" algn="l"/>
                <a:tab pos="3735704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товарный	</a:t>
            </a:r>
            <a:r>
              <a:rPr sz="2800" spc="-70" dirty="0">
                <a:latin typeface="Microsoft Sans Serif"/>
                <a:cs typeface="Microsoft Sans Serif"/>
              </a:rPr>
              <a:t>знак/знак	</a:t>
            </a:r>
            <a:r>
              <a:rPr sz="2800" spc="-20" dirty="0">
                <a:latin typeface="Microsoft Sans Serif"/>
                <a:cs typeface="Microsoft Sans Serif"/>
              </a:rPr>
              <a:t>обслуживания/коллективный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6078" y="2511704"/>
            <a:ext cx="6165215" cy="9372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25"/>
              </a:spcBef>
              <a:tabLst>
                <a:tab pos="2706370" algn="l"/>
                <a:tab pos="574421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оф</a:t>
            </a:r>
            <a:r>
              <a:rPr sz="2800" spc="5" dirty="0">
                <a:latin typeface="Microsoft Sans Serif"/>
                <a:cs typeface="Microsoft Sans Serif"/>
              </a:rPr>
              <a:t>о</a:t>
            </a:r>
            <a:r>
              <a:rPr sz="2800" spc="-20" dirty="0">
                <a:latin typeface="Microsoft Sans Serif"/>
                <a:cs typeface="Microsoft Sans Serif"/>
              </a:rPr>
              <a:t>рмл</a:t>
            </a:r>
            <a:r>
              <a:rPr sz="2800" spc="-10" dirty="0">
                <a:latin typeface="Microsoft Sans Serif"/>
                <a:cs typeface="Microsoft Sans Serif"/>
              </a:rPr>
              <a:t>е</a:t>
            </a:r>
            <a:r>
              <a:rPr sz="2800" spc="-15" dirty="0">
                <a:latin typeface="Microsoft Sans Serif"/>
                <a:cs typeface="Microsoft Sans Serif"/>
              </a:rPr>
              <a:t>ни</a:t>
            </a:r>
            <a:r>
              <a:rPr sz="2800" spc="-10" dirty="0">
                <a:latin typeface="Microsoft Sans Serif"/>
                <a:cs typeface="Microsoft Sans Serif"/>
              </a:rPr>
              <a:t>я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с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-5" dirty="0">
                <a:latin typeface="Microsoft Sans Serif"/>
                <a:cs typeface="Microsoft Sans Serif"/>
              </a:rPr>
              <a:t>идет</a:t>
            </a:r>
            <a:r>
              <a:rPr sz="2800" spc="5" dirty="0">
                <a:latin typeface="Microsoft Sans Serif"/>
                <a:cs typeface="Microsoft Sans Serif"/>
              </a:rPr>
              <a:t>е</a:t>
            </a:r>
            <a:r>
              <a:rPr sz="2800" spc="35" dirty="0">
                <a:latin typeface="Microsoft Sans Serif"/>
                <a:cs typeface="Microsoft Sans Serif"/>
              </a:rPr>
              <a:t>л</a:t>
            </a:r>
            <a:r>
              <a:rPr sz="2800" spc="-5" dirty="0">
                <a:latin typeface="Microsoft Sans Serif"/>
                <a:cs typeface="Microsoft Sans Serif"/>
              </a:rPr>
              <a:t>ьства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на</a:t>
            </a:r>
            <a:endParaRPr sz="2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2800" spc="-80" dirty="0">
                <a:latin typeface="Microsoft Sans Serif"/>
                <a:cs typeface="Microsoft Sans Serif"/>
              </a:rPr>
              <a:t>знак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30"/>
              </a:spcBef>
            </a:pPr>
            <a:r>
              <a:rPr spc="5" dirty="0"/>
              <a:t>для</a:t>
            </a:r>
            <a:r>
              <a:rPr spc="10" dirty="0"/>
              <a:t> </a:t>
            </a:r>
            <a:r>
              <a:rPr spc="-5" dirty="0"/>
              <a:t>1</a:t>
            </a:r>
            <a:r>
              <a:rPr dirty="0"/>
              <a:t> </a:t>
            </a:r>
            <a:r>
              <a:rPr spc="-10" dirty="0"/>
              <a:t>СМСП</a:t>
            </a: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latin typeface="Arial"/>
                <a:cs typeface="Arial"/>
              </a:rPr>
              <a:t>Услуга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по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оказанию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содействия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в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сертификации</a:t>
            </a:r>
          </a:p>
          <a:p>
            <a:pPr marL="12700" marR="5080" algn="just">
              <a:lnSpc>
                <a:spcPct val="107000"/>
              </a:lnSpc>
              <a:spcBef>
                <a:spcPts val="810"/>
              </a:spcBef>
            </a:pPr>
            <a:r>
              <a:rPr spc="-25" dirty="0"/>
              <a:t>Финансирование</a:t>
            </a:r>
            <a:r>
              <a:rPr spc="-20" dirty="0"/>
              <a:t> </a:t>
            </a:r>
            <a:r>
              <a:rPr spc="-10" dirty="0"/>
              <a:t>оформления</a:t>
            </a:r>
            <a:r>
              <a:rPr spc="-5" dirty="0"/>
              <a:t> </a:t>
            </a:r>
            <a:r>
              <a:rPr spc="-10" dirty="0"/>
              <a:t>разрешительной </a:t>
            </a:r>
            <a:r>
              <a:rPr spc="-5" dirty="0"/>
              <a:t> </a:t>
            </a:r>
            <a:r>
              <a:rPr spc="-30" dirty="0"/>
              <a:t>документации</a:t>
            </a:r>
            <a:r>
              <a:rPr spc="-25" dirty="0"/>
              <a:t> </a:t>
            </a:r>
            <a:r>
              <a:rPr spc="-10" dirty="0"/>
              <a:t>сертификат/декларация/свидетельство</a:t>
            </a:r>
            <a:r>
              <a:rPr spc="-5" dirty="0"/>
              <a:t> </a:t>
            </a:r>
            <a:r>
              <a:rPr dirty="0"/>
              <a:t>в </a:t>
            </a:r>
            <a:r>
              <a:rPr spc="5" dirty="0"/>
              <a:t> </a:t>
            </a:r>
            <a:r>
              <a:rPr spc="-20" dirty="0"/>
              <a:t>количестве</a:t>
            </a:r>
            <a:r>
              <a:rPr spc="65" dirty="0"/>
              <a:t> </a:t>
            </a:r>
            <a:r>
              <a:rPr spc="-10" dirty="0"/>
              <a:t>не</a:t>
            </a:r>
            <a:r>
              <a:rPr spc="40" dirty="0"/>
              <a:t> </a:t>
            </a:r>
            <a:r>
              <a:rPr dirty="0"/>
              <a:t>более</a:t>
            </a:r>
            <a:r>
              <a:rPr spc="55" dirty="0"/>
              <a:t> </a:t>
            </a:r>
            <a:r>
              <a:rPr dirty="0"/>
              <a:t>3х</a:t>
            </a:r>
            <a:r>
              <a:rPr spc="30" dirty="0"/>
              <a:t> </a:t>
            </a:r>
            <a:r>
              <a:rPr spc="-30" dirty="0"/>
              <a:t>документов</a:t>
            </a:r>
            <a:r>
              <a:rPr spc="35" dirty="0"/>
              <a:t> </a:t>
            </a:r>
            <a:r>
              <a:rPr spc="5" dirty="0"/>
              <a:t>для</a:t>
            </a:r>
            <a:r>
              <a:rPr spc="50" dirty="0"/>
              <a:t> </a:t>
            </a:r>
            <a:r>
              <a:rPr spc="-5" dirty="0"/>
              <a:t>1</a:t>
            </a:r>
            <a:r>
              <a:rPr spc="40" dirty="0"/>
              <a:t> </a:t>
            </a:r>
            <a:r>
              <a:rPr spc="-15" dirty="0"/>
              <a:t>СМСП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4477" y="417528"/>
            <a:ext cx="2031553" cy="541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0007" y="396620"/>
            <a:ext cx="140999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401" y="1274851"/>
            <a:ext cx="956056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68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  <a:tab pos="1833245" algn="l"/>
                <a:tab pos="2554605" algn="l"/>
                <a:tab pos="4597400" algn="l"/>
                <a:tab pos="7520305" algn="l"/>
                <a:tab pos="8030845" algn="l"/>
              </a:tabLst>
            </a:pPr>
            <a:r>
              <a:rPr sz="2800" b="1" spc="-10" dirty="0">
                <a:latin typeface="Arial"/>
                <a:cs typeface="Arial"/>
              </a:rPr>
              <a:t>Ус</a:t>
            </a:r>
            <a:r>
              <a:rPr sz="2800" b="1" spc="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у</a:t>
            </a:r>
            <a:r>
              <a:rPr sz="2800" b="1" spc="-5" dirty="0">
                <a:latin typeface="Arial"/>
                <a:cs typeface="Arial"/>
              </a:rPr>
              <a:t>га</a:t>
            </a:r>
            <a:r>
              <a:rPr sz="2800" b="1" dirty="0">
                <a:latin typeface="Arial"/>
                <a:cs typeface="Arial"/>
              </a:rPr>
              <a:t>	п</a:t>
            </a:r>
            <a:r>
              <a:rPr sz="2800" b="1" spc="-5" dirty="0">
                <a:latin typeface="Arial"/>
                <a:cs typeface="Arial"/>
              </a:rPr>
              <a:t>о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0" dirty="0">
                <a:latin typeface="Arial"/>
                <a:cs typeface="Arial"/>
              </a:rPr>
              <a:t>соз</a:t>
            </a:r>
            <a:r>
              <a:rPr sz="2800" b="1" spc="5" dirty="0">
                <a:latin typeface="Arial"/>
                <a:cs typeface="Arial"/>
              </a:rPr>
              <a:t>д</a:t>
            </a:r>
            <a:r>
              <a:rPr sz="2800" b="1" spc="-10" dirty="0">
                <a:latin typeface="Arial"/>
                <a:cs typeface="Arial"/>
              </a:rPr>
              <a:t>а</a:t>
            </a:r>
            <a:r>
              <a:rPr sz="2800" b="1" dirty="0">
                <a:latin typeface="Arial"/>
                <a:cs typeface="Arial"/>
              </a:rPr>
              <a:t>н</a:t>
            </a:r>
            <a:r>
              <a:rPr sz="2800" b="1" spc="-5" dirty="0">
                <a:latin typeface="Arial"/>
                <a:cs typeface="Arial"/>
              </a:rPr>
              <a:t>ию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бизне</a:t>
            </a:r>
            <a:r>
              <a:rPr sz="2800" b="1" dirty="0">
                <a:latin typeface="Arial"/>
                <a:cs typeface="Arial"/>
              </a:rPr>
              <a:t>с</a:t>
            </a:r>
            <a:r>
              <a:rPr sz="2800" b="1" spc="-5" dirty="0">
                <a:latin typeface="Arial"/>
                <a:cs typeface="Arial"/>
              </a:rPr>
              <a:t>-пл</a:t>
            </a:r>
            <a:r>
              <a:rPr sz="2800" b="1" dirty="0">
                <a:latin typeface="Arial"/>
                <a:cs typeface="Arial"/>
              </a:rPr>
              <a:t>а</a:t>
            </a:r>
            <a:r>
              <a:rPr sz="2800" b="1" spc="-5" dirty="0">
                <a:latin typeface="Arial"/>
                <a:cs typeface="Arial"/>
              </a:rPr>
              <a:t>нов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и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х</a:t>
            </a:r>
            <a:r>
              <a:rPr sz="2800" b="1" dirty="0">
                <a:latin typeface="Arial"/>
                <a:cs typeface="Arial"/>
              </a:rPr>
              <a:t>ни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-  экономических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обоснований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4401" y="2319908"/>
            <a:ext cx="69602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22830" algn="l"/>
                <a:tab pos="2835275" algn="l"/>
                <a:tab pos="4697730" algn="l"/>
              </a:tabLst>
            </a:pP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Содействие	в	</a:t>
            </a:r>
            <a:r>
              <a:rPr sz="2800" spc="-20" dirty="0">
                <a:solidFill>
                  <a:srgbClr val="2C2A29"/>
                </a:solidFill>
                <a:latin typeface="Microsoft Sans Serif"/>
                <a:cs typeface="Microsoft Sans Serif"/>
              </a:rPr>
              <a:t>создании	</a:t>
            </a:r>
            <a:r>
              <a:rPr sz="28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бизнес-плана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4401" y="2744114"/>
            <a:ext cx="6715125" cy="94106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4241800" algn="l"/>
              </a:tabLst>
            </a:pPr>
            <a:r>
              <a:rPr sz="2800" spc="-35" dirty="0">
                <a:solidFill>
                  <a:srgbClr val="2C2A29"/>
                </a:solidFill>
                <a:latin typeface="Microsoft Sans Serif"/>
                <a:cs typeface="Microsoft Sans Serif"/>
              </a:rPr>
              <a:t>технико-экономических	</a:t>
            </a:r>
            <a:r>
              <a:rPr sz="28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обоснований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2265045" algn="l"/>
                <a:tab pos="3846829" algn="l"/>
              </a:tabLst>
            </a:pPr>
            <a:r>
              <a:rPr sz="28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кластеров.	</a:t>
            </a:r>
            <a:r>
              <a:rPr sz="28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Услуга	</a:t>
            </a: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предоставляется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9845" y="2290343"/>
            <a:ext cx="2827655" cy="1394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23875" algn="r">
              <a:lnSpc>
                <a:spcPct val="107000"/>
              </a:lnSpc>
              <a:spcBef>
                <a:spcPts val="90"/>
              </a:spcBef>
              <a:tabLst>
                <a:tab pos="873125" algn="l"/>
                <a:tab pos="974090" algn="l"/>
                <a:tab pos="1057910" algn="l"/>
              </a:tabLst>
            </a:pP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и			</a:t>
            </a:r>
            <a:r>
              <a:rPr sz="28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н</a:t>
            </a: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а</a:t>
            </a:r>
            <a:r>
              <a:rPr sz="28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писа</a:t>
            </a:r>
            <a:r>
              <a:rPr sz="28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н</a:t>
            </a: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ии  </a:t>
            </a:r>
            <a:r>
              <a:rPr sz="2800" spc="5" dirty="0">
                <a:solidFill>
                  <a:srgbClr val="2C2A29"/>
                </a:solidFill>
                <a:latin typeface="Microsoft Sans Serif"/>
                <a:cs typeface="Microsoft Sans Serif"/>
              </a:rPr>
              <a:t>для</a:t>
            </a:r>
            <a:r>
              <a:rPr sz="2800" dirty="0">
                <a:solidFill>
                  <a:srgbClr val="2C2A29"/>
                </a:solidFill>
                <a:latin typeface="Microsoft Sans Serif"/>
                <a:cs typeface="Microsoft Sans Serif"/>
              </a:rPr>
              <a:t>		</a:t>
            </a:r>
            <a:r>
              <a:rPr sz="28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уча</a:t>
            </a: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с</a:t>
            </a:r>
            <a:r>
              <a:rPr sz="2800" spc="-40" dirty="0">
                <a:solidFill>
                  <a:srgbClr val="2C2A29"/>
                </a:solidFill>
                <a:latin typeface="Microsoft Sans Serif"/>
                <a:cs typeface="Microsoft Sans Serif"/>
              </a:rPr>
              <a:t>тнико</a:t>
            </a: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в  </a:t>
            </a:r>
            <a:r>
              <a:rPr sz="28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на	</a:t>
            </a:r>
            <a:r>
              <a:rPr sz="2800" dirty="0">
                <a:solidFill>
                  <a:srgbClr val="2C2A29"/>
                </a:solidFill>
                <a:latin typeface="Microsoft Sans Serif"/>
                <a:cs typeface="Microsoft Sans Serif"/>
              </a:rPr>
              <a:t>условиях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4401" y="3688841"/>
            <a:ext cx="7012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софинансирования</a:t>
            </a:r>
            <a:r>
              <a:rPr sz="2800" spc="4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2C2A29"/>
                </a:solidFill>
                <a:latin typeface="Microsoft Sans Serif"/>
                <a:cs typeface="Microsoft Sans Serif"/>
              </a:rPr>
              <a:t>со</a:t>
            </a:r>
            <a:r>
              <a:rPr sz="2800" spc="1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стороны</a:t>
            </a:r>
            <a:r>
              <a:rPr sz="2800" spc="4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МСП</a:t>
            </a:r>
            <a:r>
              <a:rPr sz="2800" spc="4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30%.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4477" y="417528"/>
            <a:ext cx="2031553" cy="541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5162" y="353949"/>
            <a:ext cx="140999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070" y="900429"/>
            <a:ext cx="76479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9940" marR="5080" indent="-777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Комплексные</a:t>
            </a:r>
            <a:r>
              <a:rPr spc="-25" dirty="0"/>
              <a:t> </a:t>
            </a:r>
            <a:r>
              <a:rPr spc="-5" dirty="0"/>
              <a:t>услуги</a:t>
            </a:r>
            <a:r>
              <a:rPr spc="-20" dirty="0"/>
              <a:t> </a:t>
            </a:r>
            <a:r>
              <a:rPr spc="-15" dirty="0"/>
              <a:t>Центра</a:t>
            </a:r>
            <a:r>
              <a:rPr spc="40" dirty="0"/>
              <a:t> </a:t>
            </a:r>
            <a:r>
              <a:rPr spc="-5" dirty="0"/>
              <a:t>поддержки </a:t>
            </a:r>
            <a:r>
              <a:rPr spc="-815" dirty="0"/>
              <a:t> </a:t>
            </a:r>
            <a:r>
              <a:rPr spc="-10" dirty="0"/>
              <a:t>экпорта</a:t>
            </a:r>
            <a:r>
              <a:rPr spc="45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spc="-5" dirty="0"/>
              <a:t>предпринимателей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0141" y="1996830"/>
            <a:ext cx="9561830" cy="159448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Услуга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софинансированию</a:t>
            </a:r>
            <a:r>
              <a:rPr sz="2400" b="1" spc="-10" dirty="0">
                <a:latin typeface="Arial"/>
                <a:cs typeface="Arial"/>
              </a:rPr>
              <a:t> затрат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-5" dirty="0">
                <a:latin typeface="Arial"/>
                <a:cs typeface="Arial"/>
              </a:rPr>
              <a:t> сертификацию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35"/>
              </a:spcBef>
              <a:tabLst>
                <a:tab pos="974090" algn="l"/>
                <a:tab pos="2848610" algn="l"/>
                <a:tab pos="3371850" algn="l"/>
                <a:tab pos="4113529" algn="l"/>
                <a:tab pos="5121275" algn="l"/>
                <a:tab pos="5638165" algn="l"/>
                <a:tab pos="779907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Це</a:t>
            </a:r>
            <a:r>
              <a:rPr sz="2000" spc="-20" dirty="0">
                <a:latin typeface="Microsoft Sans Serif"/>
                <a:cs typeface="Microsoft Sans Serif"/>
              </a:rPr>
              <a:t>н</a:t>
            </a:r>
            <a:r>
              <a:rPr sz="2000" dirty="0">
                <a:latin typeface="Microsoft Sans Serif"/>
                <a:cs typeface="Microsoft Sans Serif"/>
              </a:rPr>
              <a:t>тр	</a:t>
            </a:r>
            <a:r>
              <a:rPr sz="2000" spc="-60" dirty="0">
                <a:latin typeface="Microsoft Sans Serif"/>
                <a:cs typeface="Microsoft Sans Serif"/>
              </a:rPr>
              <a:t>к</a:t>
            </a:r>
            <a:r>
              <a:rPr sz="2000" spc="-80" dirty="0">
                <a:latin typeface="Microsoft Sans Serif"/>
                <a:cs typeface="Microsoft Sans Serif"/>
              </a:rPr>
              <a:t>о</a:t>
            </a:r>
            <a:r>
              <a:rPr sz="2000" spc="-20" dirty="0">
                <a:latin typeface="Microsoft Sans Serif"/>
                <a:cs typeface="Microsoft Sans Serif"/>
              </a:rPr>
              <a:t>мпен</a:t>
            </a:r>
            <a:r>
              <a:rPr sz="2000" spc="-30" dirty="0">
                <a:latin typeface="Microsoft Sans Serif"/>
                <a:cs typeface="Microsoft Sans Serif"/>
              </a:rPr>
              <a:t>с</a:t>
            </a:r>
            <a:r>
              <a:rPr sz="2000" dirty="0">
                <a:latin typeface="Microsoft Sans Serif"/>
                <a:cs typeface="Microsoft Sans Serif"/>
              </a:rPr>
              <a:t>ир</a:t>
            </a:r>
            <a:r>
              <a:rPr sz="2000" spc="-10" dirty="0">
                <a:latin typeface="Microsoft Sans Serif"/>
                <a:cs typeface="Microsoft Sans Serif"/>
              </a:rPr>
              <a:t>у</a:t>
            </a:r>
            <a:r>
              <a:rPr sz="2000" spc="-5" dirty="0">
                <a:latin typeface="Microsoft Sans Serif"/>
                <a:cs typeface="Microsoft Sans Serif"/>
              </a:rPr>
              <a:t>е</a:t>
            </a:r>
            <a:r>
              <a:rPr sz="2000" dirty="0">
                <a:latin typeface="Microsoft Sans Serif"/>
                <a:cs typeface="Microsoft Sans Serif"/>
              </a:rPr>
              <a:t>т	</a:t>
            </a:r>
            <a:r>
              <a:rPr sz="2000" spc="-20" dirty="0">
                <a:latin typeface="Microsoft Sans Serif"/>
                <a:cs typeface="Microsoft Sans Serif"/>
              </a:rPr>
              <a:t>д</a:t>
            </a:r>
            <a:r>
              <a:rPr sz="2000" dirty="0">
                <a:latin typeface="Microsoft Sans Serif"/>
                <a:cs typeface="Microsoft Sans Serif"/>
              </a:rPr>
              <a:t>о	80%	</a:t>
            </a:r>
            <a:r>
              <a:rPr sz="2000" spc="-85" dirty="0">
                <a:latin typeface="Microsoft Sans Serif"/>
                <a:cs typeface="Microsoft Sans Serif"/>
              </a:rPr>
              <a:t>з</a:t>
            </a:r>
            <a:r>
              <a:rPr sz="2000" spc="-5" dirty="0">
                <a:latin typeface="Microsoft Sans Serif"/>
                <a:cs typeface="Microsoft Sans Serif"/>
              </a:rPr>
              <a:t>а</a:t>
            </a:r>
            <a:r>
              <a:rPr sz="2000" spc="-15" dirty="0">
                <a:latin typeface="Microsoft Sans Serif"/>
                <a:cs typeface="Microsoft Sans Serif"/>
              </a:rPr>
              <a:t>т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spc="5" dirty="0">
                <a:latin typeface="Microsoft Sans Serif"/>
                <a:cs typeface="Microsoft Sans Serif"/>
              </a:rPr>
              <a:t>а</a:t>
            </a:r>
            <a:r>
              <a:rPr sz="2000" dirty="0">
                <a:latin typeface="Microsoft Sans Serif"/>
                <a:cs typeface="Microsoft Sans Serif"/>
              </a:rPr>
              <a:t>т	</a:t>
            </a: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5" dirty="0">
                <a:latin typeface="Microsoft Sans Serif"/>
                <a:cs typeface="Microsoft Sans Serif"/>
              </a:rPr>
              <a:t>а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60" dirty="0">
                <a:latin typeface="Microsoft Sans Serif"/>
                <a:cs typeface="Microsoft Sans Serif"/>
              </a:rPr>
              <a:t>м</a:t>
            </a:r>
            <a:r>
              <a:rPr sz="2000" spc="-15" dirty="0">
                <a:latin typeface="Microsoft Sans Serif"/>
                <a:cs typeface="Microsoft Sans Serif"/>
              </a:rPr>
              <a:t>е</a:t>
            </a:r>
            <a:r>
              <a:rPr sz="2000" spc="-30" dirty="0">
                <a:latin typeface="Microsoft Sans Serif"/>
                <a:cs typeface="Microsoft Sans Serif"/>
              </a:rPr>
              <a:t>жду</a:t>
            </a:r>
            <a:r>
              <a:rPr sz="2000" spc="-10" dirty="0">
                <a:latin typeface="Microsoft Sans Serif"/>
                <a:cs typeface="Microsoft Sans Serif"/>
              </a:rPr>
              <a:t>на</a:t>
            </a:r>
            <a:r>
              <a:rPr sz="2000" spc="-20" dirty="0">
                <a:latin typeface="Microsoft Sans Serif"/>
                <a:cs typeface="Microsoft Sans Serif"/>
              </a:rPr>
              <a:t>р</a:t>
            </a:r>
            <a:r>
              <a:rPr sz="2000" spc="-5" dirty="0">
                <a:latin typeface="Microsoft Sans Serif"/>
                <a:cs typeface="Microsoft Sans Serif"/>
              </a:rPr>
              <a:t>одн</a:t>
            </a:r>
            <a:r>
              <a:rPr sz="2000" spc="-25" dirty="0">
                <a:latin typeface="Microsoft Sans Serif"/>
                <a:cs typeface="Microsoft Sans Serif"/>
              </a:rPr>
              <a:t>у</a:t>
            </a:r>
            <a:r>
              <a:rPr sz="2000" spc="10" dirty="0">
                <a:latin typeface="Microsoft Sans Serif"/>
                <a:cs typeface="Microsoft Sans Serif"/>
              </a:rPr>
              <a:t>ю</a:t>
            </a:r>
            <a:r>
              <a:rPr sz="2000" dirty="0">
                <a:latin typeface="Microsoft Sans Serif"/>
                <a:cs typeface="Microsoft Sans Serif"/>
              </a:rPr>
              <a:t>	с</a:t>
            </a:r>
            <a:r>
              <a:rPr sz="2000" spc="5" dirty="0">
                <a:latin typeface="Microsoft Sans Serif"/>
                <a:cs typeface="Microsoft Sans Serif"/>
              </a:rPr>
              <a:t>е</a:t>
            </a:r>
            <a:r>
              <a:rPr sz="2000" spc="-5" dirty="0">
                <a:latin typeface="Microsoft Sans Serif"/>
                <a:cs typeface="Microsoft Sans Serif"/>
              </a:rPr>
              <a:t>рт</a:t>
            </a:r>
            <a:r>
              <a:rPr sz="2000" spc="-10" dirty="0">
                <a:latin typeface="Microsoft Sans Serif"/>
                <a:cs typeface="Microsoft Sans Serif"/>
              </a:rPr>
              <a:t>и</a:t>
            </a:r>
            <a:r>
              <a:rPr sz="2000" dirty="0">
                <a:latin typeface="Microsoft Sans Serif"/>
                <a:cs typeface="Microsoft Sans Serif"/>
              </a:rPr>
              <a:t>ф</a:t>
            </a:r>
            <a:r>
              <a:rPr sz="2000" spc="-10" dirty="0">
                <a:latin typeface="Microsoft Sans Serif"/>
                <a:cs typeface="Microsoft Sans Serif"/>
              </a:rPr>
              <a:t>и</a:t>
            </a:r>
            <a:r>
              <a:rPr sz="2000" spc="-140" dirty="0">
                <a:latin typeface="Microsoft Sans Serif"/>
                <a:cs typeface="Microsoft Sans Serif"/>
              </a:rPr>
              <a:t>к</a:t>
            </a:r>
            <a:r>
              <a:rPr sz="2000" spc="-5" dirty="0">
                <a:latin typeface="Microsoft Sans Serif"/>
                <a:cs typeface="Microsoft Sans Serif"/>
              </a:rPr>
              <a:t>ацию  </a:t>
            </a:r>
            <a:r>
              <a:rPr sz="2000" spc="-20" dirty="0">
                <a:latin typeface="Microsoft Sans Serif"/>
                <a:cs typeface="Microsoft Sans Serif"/>
              </a:rPr>
              <a:t>продукции.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Не</a:t>
            </a:r>
            <a:r>
              <a:rPr sz="2000" spc="5" dirty="0">
                <a:latin typeface="Microsoft Sans Serif"/>
                <a:cs typeface="Microsoft Sans Serif"/>
              </a:rPr>
              <a:t> более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млн.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компанию</a:t>
            </a:r>
            <a:r>
              <a:rPr sz="2000" spc="-15" dirty="0">
                <a:latin typeface="Microsoft Sans Serif"/>
                <a:cs typeface="Microsoft Sans Serif"/>
              </a:rPr>
              <a:t> при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условии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софинансирования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20%.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2447" y="4151503"/>
            <a:ext cx="956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  <a:tab pos="1984375" algn="l"/>
                <a:tab pos="2963545" algn="l"/>
                <a:tab pos="5092700" algn="l"/>
                <a:tab pos="6071235" algn="l"/>
              </a:tabLst>
            </a:pPr>
            <a:r>
              <a:rPr sz="2400" b="1" spc="-5" dirty="0">
                <a:latin typeface="Arial"/>
                <a:cs typeface="Arial"/>
              </a:rPr>
              <a:t>Услуга	</a:t>
            </a:r>
            <a:r>
              <a:rPr sz="2400" b="1" dirty="0">
                <a:latin typeface="Arial"/>
                <a:cs typeface="Arial"/>
              </a:rPr>
              <a:t>по	</a:t>
            </a:r>
            <a:r>
              <a:rPr sz="2400" b="1" spc="-5" dirty="0">
                <a:latin typeface="Arial"/>
                <a:cs typeface="Arial"/>
              </a:rPr>
              <a:t>обучению	по	</a:t>
            </a:r>
            <a:r>
              <a:rPr sz="2400" b="1" spc="-10" dirty="0">
                <a:latin typeface="Arial"/>
                <a:cs typeface="Arial"/>
              </a:rPr>
              <a:t>внешнеэкономической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2447" y="4383990"/>
            <a:ext cx="9562465" cy="98615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340"/>
              </a:spcBef>
            </a:pPr>
            <a:r>
              <a:rPr sz="2400" b="1" spc="-5" dirty="0">
                <a:latin typeface="Arial"/>
                <a:cs typeface="Arial"/>
              </a:rPr>
              <a:t>деятельности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892175" algn="l"/>
                <a:tab pos="1326515" algn="l"/>
                <a:tab pos="2830830" algn="l"/>
                <a:tab pos="3810635" algn="l"/>
                <a:tab pos="5065395" algn="l"/>
                <a:tab pos="6407785" algn="l"/>
                <a:tab pos="684212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Центр	на	</a:t>
            </a:r>
            <a:r>
              <a:rPr sz="2000" spc="-10" dirty="0">
                <a:latin typeface="Microsoft Sans Serif"/>
                <a:cs typeface="Microsoft Sans Serif"/>
              </a:rPr>
              <a:t>регулярной	</a:t>
            </a:r>
            <a:r>
              <a:rPr sz="2000" spc="-5" dirty="0">
                <a:latin typeface="Microsoft Sans Serif"/>
                <a:cs typeface="Microsoft Sans Serif"/>
              </a:rPr>
              <a:t>основе	</a:t>
            </a:r>
            <a:r>
              <a:rPr sz="2000" spc="-10" dirty="0">
                <a:latin typeface="Microsoft Sans Serif"/>
                <a:cs typeface="Microsoft Sans Serif"/>
              </a:rPr>
              <a:t>проводит	</a:t>
            </a:r>
            <a:r>
              <a:rPr sz="2000" spc="-15" dirty="0">
                <a:latin typeface="Microsoft Sans Serif"/>
                <a:cs typeface="Microsoft Sans Serif"/>
              </a:rPr>
              <a:t>семинары	</a:t>
            </a:r>
            <a:r>
              <a:rPr sz="2000" spc="-10" dirty="0">
                <a:latin typeface="Microsoft Sans Serif"/>
                <a:cs typeface="Microsoft Sans Serif"/>
              </a:rPr>
              <a:t>на	</a:t>
            </a:r>
            <a:r>
              <a:rPr sz="2000" spc="-25" dirty="0">
                <a:latin typeface="Microsoft Sans Serif"/>
                <a:cs typeface="Microsoft Sans Serif"/>
              </a:rPr>
              <a:t>внешнеэкономическую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2447" y="5343550"/>
            <a:ext cx="95650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63650" algn="l"/>
                <a:tab pos="1722755" algn="l"/>
                <a:tab pos="3188970" algn="l"/>
                <a:tab pos="4187190" algn="l"/>
                <a:tab pos="5412740" algn="l"/>
                <a:tab pos="7054215" algn="l"/>
                <a:tab pos="865441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тема</a:t>
            </a:r>
            <a:r>
              <a:rPr sz="2000" spc="-20" dirty="0">
                <a:latin typeface="Microsoft Sans Serif"/>
                <a:cs typeface="Microsoft Sans Serif"/>
              </a:rPr>
              <a:t>т</a:t>
            </a:r>
            <a:r>
              <a:rPr sz="2000" spc="-40" dirty="0">
                <a:latin typeface="Microsoft Sans Serif"/>
                <a:cs typeface="Microsoft Sans Serif"/>
              </a:rPr>
              <a:t>ику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Microsoft Sans Serif"/>
                <a:cs typeface="Microsoft Sans Serif"/>
              </a:rPr>
              <a:t>п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35" dirty="0">
                <a:latin typeface="Microsoft Sans Serif"/>
                <a:cs typeface="Microsoft Sans Serif"/>
              </a:rPr>
              <a:t>п</a:t>
            </a:r>
            <a:r>
              <a:rPr sz="2000" spc="-15" dirty="0">
                <a:latin typeface="Microsoft Sans Serif"/>
                <a:cs typeface="Microsoft Sans Serif"/>
              </a:rPr>
              <a:t>рог</a:t>
            </a:r>
            <a:r>
              <a:rPr sz="2000" spc="-20" dirty="0">
                <a:latin typeface="Microsoft Sans Serif"/>
                <a:cs typeface="Microsoft Sans Serif"/>
              </a:rPr>
              <a:t>р</a:t>
            </a:r>
            <a:r>
              <a:rPr sz="2000" spc="-40" dirty="0">
                <a:latin typeface="Microsoft Sans Serif"/>
                <a:cs typeface="Microsoft Sans Serif"/>
              </a:rPr>
              <a:t>ам</a:t>
            </a:r>
            <a:r>
              <a:rPr sz="2000" spc="-50" dirty="0">
                <a:latin typeface="Microsoft Sans Serif"/>
                <a:cs typeface="Microsoft Sans Serif"/>
              </a:rPr>
              <a:t>м</a:t>
            </a:r>
            <a:r>
              <a:rPr sz="2000" dirty="0">
                <a:latin typeface="Microsoft Sans Serif"/>
                <a:cs typeface="Microsoft Sans Serif"/>
              </a:rPr>
              <a:t>е	</a:t>
            </a:r>
            <a:r>
              <a:rPr sz="2000" spc="5" dirty="0">
                <a:latin typeface="Microsoft Sans Serif"/>
                <a:cs typeface="Microsoft Sans Serif"/>
              </a:rPr>
              <a:t>Школы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60" dirty="0">
                <a:latin typeface="Microsoft Sans Serif"/>
                <a:cs typeface="Microsoft Sans Serif"/>
              </a:rPr>
              <a:t>э</a:t>
            </a:r>
            <a:r>
              <a:rPr sz="2000" spc="-75" dirty="0">
                <a:latin typeface="Microsoft Sans Serif"/>
                <a:cs typeface="Microsoft Sans Serif"/>
              </a:rPr>
              <a:t>к</a:t>
            </a:r>
            <a:r>
              <a:rPr sz="2000" spc="-15" dirty="0">
                <a:latin typeface="Microsoft Sans Serif"/>
                <a:cs typeface="Microsoft Sans Serif"/>
              </a:rPr>
              <a:t>с</a:t>
            </a:r>
            <a:r>
              <a:rPr sz="2000" spc="-30" dirty="0">
                <a:latin typeface="Microsoft Sans Serif"/>
                <a:cs typeface="Microsoft Sans Serif"/>
              </a:rPr>
              <a:t>п</a:t>
            </a:r>
            <a:r>
              <a:rPr sz="2000" spc="-5" dirty="0">
                <a:latin typeface="Microsoft Sans Serif"/>
                <a:cs typeface="Microsoft Sans Serif"/>
              </a:rPr>
              <a:t>орт</a:t>
            </a:r>
            <a:r>
              <a:rPr sz="2000" dirty="0">
                <a:latin typeface="Microsoft Sans Serif"/>
                <a:cs typeface="Microsoft Sans Serif"/>
              </a:rPr>
              <a:t>а	Ро</a:t>
            </a:r>
            <a:r>
              <a:rPr sz="2000" spc="-10" dirty="0">
                <a:latin typeface="Microsoft Sans Serif"/>
                <a:cs typeface="Microsoft Sans Serif"/>
              </a:rPr>
              <a:t>с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-10" dirty="0">
                <a:latin typeface="Microsoft Sans Serif"/>
                <a:cs typeface="Microsoft Sans Serif"/>
              </a:rPr>
              <a:t>и</a:t>
            </a:r>
            <a:r>
              <a:rPr sz="2000" spc="-45" dirty="0">
                <a:latin typeface="Microsoft Sans Serif"/>
                <a:cs typeface="Microsoft Sans Serif"/>
              </a:rPr>
              <a:t>йс</a:t>
            </a:r>
            <a:r>
              <a:rPr sz="2000" spc="-55" dirty="0">
                <a:latin typeface="Microsoft Sans Serif"/>
                <a:cs typeface="Microsoft Sans Serif"/>
              </a:rPr>
              <a:t>к</a:t>
            </a:r>
            <a:r>
              <a:rPr sz="2000" spc="-25" dirty="0">
                <a:latin typeface="Microsoft Sans Serif"/>
                <a:cs typeface="Microsoft Sans Serif"/>
              </a:rPr>
              <a:t>о</a:t>
            </a:r>
            <a:r>
              <a:rPr sz="2000" spc="-30" dirty="0">
                <a:latin typeface="Microsoft Sans Serif"/>
                <a:cs typeface="Microsoft Sans Serif"/>
              </a:rPr>
              <a:t>г</a:t>
            </a:r>
            <a:r>
              <a:rPr sz="2000" dirty="0">
                <a:latin typeface="Microsoft Sans Serif"/>
                <a:cs typeface="Microsoft Sans Serif"/>
              </a:rPr>
              <a:t>о	</a:t>
            </a:r>
            <a:r>
              <a:rPr sz="2000" spc="-40" dirty="0">
                <a:latin typeface="Microsoft Sans Serif"/>
                <a:cs typeface="Microsoft Sans Serif"/>
              </a:rPr>
              <a:t>эк</a:t>
            </a:r>
            <a:r>
              <a:rPr sz="2000" spc="-50" dirty="0">
                <a:latin typeface="Microsoft Sans Serif"/>
                <a:cs typeface="Microsoft Sans Serif"/>
              </a:rPr>
              <a:t>с</a:t>
            </a:r>
            <a:r>
              <a:rPr sz="2000" spc="-35" dirty="0">
                <a:latin typeface="Microsoft Sans Serif"/>
                <a:cs typeface="Microsoft Sans Serif"/>
              </a:rPr>
              <a:t>п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5" dirty="0">
                <a:latin typeface="Microsoft Sans Serif"/>
                <a:cs typeface="Microsoft Sans Serif"/>
              </a:rPr>
              <a:t>р</a:t>
            </a:r>
            <a:r>
              <a:rPr sz="2000" spc="-5" dirty="0">
                <a:latin typeface="Microsoft Sans Serif"/>
                <a:cs typeface="Microsoft Sans Serif"/>
              </a:rPr>
              <a:t>т</a:t>
            </a:r>
            <a:r>
              <a:rPr sz="2000" spc="-15" dirty="0">
                <a:latin typeface="Microsoft Sans Serif"/>
                <a:cs typeface="Microsoft Sans Serif"/>
              </a:rPr>
              <a:t>ного</a:t>
            </a:r>
            <a:r>
              <a:rPr sz="2000" dirty="0">
                <a:latin typeface="Microsoft Sans Serif"/>
                <a:cs typeface="Microsoft Sans Serif"/>
              </a:rPr>
              <a:t>	ц</a:t>
            </a:r>
            <a:r>
              <a:rPr sz="2000" spc="-10" dirty="0">
                <a:latin typeface="Microsoft Sans Serif"/>
                <a:cs typeface="Microsoft Sans Serif"/>
              </a:rPr>
              <a:t>ен</a:t>
            </a:r>
            <a:r>
              <a:rPr sz="2000" spc="-15" dirty="0">
                <a:latin typeface="Microsoft Sans Serif"/>
                <a:cs typeface="Microsoft Sans Serif"/>
              </a:rPr>
              <a:t>т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dirty="0">
                <a:latin typeface="Microsoft Sans Serif"/>
                <a:cs typeface="Microsoft Sans Serif"/>
              </a:rPr>
              <a:t>а.  </a:t>
            </a:r>
            <a:r>
              <a:rPr sz="2000" spc="-10" dirty="0">
                <a:latin typeface="Microsoft Sans Serif"/>
                <a:cs typeface="Microsoft Sans Serif"/>
              </a:rPr>
              <a:t>Семинары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подробно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охватывают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весь </a:t>
            </a:r>
            <a:r>
              <a:rPr sz="2000" spc="-20" dirty="0">
                <a:latin typeface="Microsoft Sans Serif"/>
                <a:cs typeface="Microsoft Sans Serif"/>
              </a:rPr>
              <a:t>жизненный </a:t>
            </a:r>
            <a:r>
              <a:rPr sz="2000" spc="-25" dirty="0">
                <a:latin typeface="Microsoft Sans Serif"/>
                <a:cs typeface="Microsoft Sans Serif"/>
              </a:rPr>
              <a:t>цикл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экспортного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проекта.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Участие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семинарах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бесплатное.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7921" y="193500"/>
            <a:ext cx="2031553" cy="541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2311" y="228981"/>
            <a:ext cx="1408814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7441" y="219551"/>
            <a:ext cx="2031553" cy="5423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4307" y="233552"/>
            <a:ext cx="1409995" cy="6381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51329" y="525907"/>
            <a:ext cx="241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C5238"/>
                </a:solidFill>
                <a:latin typeface="Tahoma"/>
                <a:cs typeface="Tahoma"/>
              </a:rPr>
              <a:t>ОБРАТИТЬСЯ</a:t>
            </a:r>
            <a:r>
              <a:rPr sz="1800" spc="-60" dirty="0">
                <a:solidFill>
                  <a:srgbClr val="EC523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EC5238"/>
                </a:solidFill>
                <a:latin typeface="Tahoma"/>
                <a:cs typeface="Tahoma"/>
              </a:rPr>
              <a:t>В</a:t>
            </a:r>
            <a:r>
              <a:rPr sz="1800" spc="-30" dirty="0">
                <a:solidFill>
                  <a:srgbClr val="EC5238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EC5238"/>
                </a:solidFill>
                <a:latin typeface="Tahoma"/>
                <a:cs typeface="Tahoma"/>
              </a:rPr>
              <a:t>ФОНД: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43000" y="996696"/>
            <a:ext cx="9667240" cy="5861685"/>
            <a:chOff x="1143000" y="996696"/>
            <a:chExt cx="9667240" cy="58616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1507235"/>
              <a:ext cx="9511284" cy="53507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8088" y="996696"/>
              <a:ext cx="8581644" cy="2228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7623" y="1914433"/>
            <a:ext cx="9847580" cy="37445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Микрофинансовый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 err="1">
                <a:latin typeface="Arial"/>
                <a:cs typeface="Arial"/>
              </a:rPr>
              <a:t>продукт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«</a:t>
            </a:r>
            <a:r>
              <a:rPr lang="ru-RU" sz="2400" b="1" spc="-10" dirty="0">
                <a:latin typeface="Arial"/>
                <a:cs typeface="Arial"/>
              </a:rPr>
              <a:t>Строительство</a:t>
            </a:r>
            <a:r>
              <a:rPr sz="2400" b="1" spc="-10" dirty="0"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Сумма: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spc="-5" dirty="0" err="1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30</a:t>
            </a:r>
            <a:r>
              <a:rPr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sz="1600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sz="1600"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рублей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Срок: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7785">
              <a:lnSpc>
                <a:spcPct val="100000"/>
              </a:lnSpc>
            </a:pPr>
            <a:r>
              <a:rPr sz="1600" spc="-5" dirty="0" err="1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60</a:t>
            </a:r>
            <a:r>
              <a:rPr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месяцев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Процентная ставка</a:t>
            </a:r>
            <a:r>
              <a:rPr sz="1600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%</a:t>
            </a:r>
            <a:r>
              <a:rPr sz="1600" spc="3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5" dirty="0" err="1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годовых</a:t>
            </a:r>
            <a:r>
              <a:rPr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55600" indent="-342900">
              <a:lnSpc>
                <a:spcPts val="2865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Микрофинансовый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 err="1">
                <a:latin typeface="Arial"/>
                <a:cs typeface="Arial"/>
              </a:rPr>
              <a:t>продукт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«</a:t>
            </a:r>
            <a:r>
              <a:rPr lang="ru-RU" sz="2400" b="1" spc="-5" dirty="0">
                <a:latin typeface="Arial"/>
                <a:cs typeface="Arial"/>
              </a:rPr>
              <a:t>Засуха</a:t>
            </a:r>
            <a:r>
              <a:rPr sz="2400" b="1" spc="-5" dirty="0"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1905"/>
              </a:lnSpc>
            </a:pPr>
            <a:r>
              <a:rPr sz="1600" b="1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Сумма: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</a:t>
            </a:r>
            <a:r>
              <a:rPr sz="1600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300</a:t>
            </a:r>
            <a:r>
              <a:rPr sz="1600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sz="1600"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sz="1600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sz="1600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рублей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Срок: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</a:t>
            </a:r>
            <a:r>
              <a:rPr sz="1600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месяцев</a:t>
            </a:r>
            <a:r>
              <a:rPr sz="1600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5" dirty="0" err="1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36</a:t>
            </a:r>
            <a:r>
              <a:rPr sz="1600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месяцев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 err="1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Процентная</a:t>
            </a:r>
            <a:r>
              <a:rPr sz="1600" b="1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spc="-5" dirty="0" err="1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ставка</a:t>
            </a:r>
            <a:r>
              <a:rPr lang="ru-RU" sz="1600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4,5% годовых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6975" marR="5080" indent="-22390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Услуги</a:t>
            </a:r>
            <a:r>
              <a:rPr spc="-30" dirty="0"/>
              <a:t> </a:t>
            </a:r>
            <a:r>
              <a:rPr spc="-15" dirty="0"/>
              <a:t>Центра</a:t>
            </a:r>
            <a:r>
              <a:rPr spc="20" dirty="0"/>
              <a:t> </a:t>
            </a:r>
            <a:r>
              <a:rPr dirty="0"/>
              <a:t>микрофинансирования</a:t>
            </a:r>
            <a:r>
              <a:rPr spc="-5" dirty="0"/>
              <a:t> </a:t>
            </a:r>
            <a:r>
              <a:rPr dirty="0"/>
              <a:t>для </a:t>
            </a:r>
            <a:r>
              <a:rPr spc="-819" dirty="0"/>
              <a:t> </a:t>
            </a:r>
            <a:r>
              <a:rPr spc="-5" dirty="0"/>
              <a:t>предпринимателей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7441" y="219551"/>
            <a:ext cx="2031553" cy="5423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528" y="15240"/>
            <a:ext cx="181965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6400" y="3086439"/>
            <a:ext cx="9988803" cy="2709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b="1" spc="-5" dirty="0" err="1">
                <a:latin typeface="Arial"/>
                <a:cs typeface="Arial"/>
              </a:rPr>
              <a:t>Микрофинансовый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продукт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«Социальный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предприниматель»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1905"/>
              </a:lnSpc>
            </a:pPr>
            <a:r>
              <a:rPr b="1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Сумма:</a:t>
            </a: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</a:t>
            </a:r>
            <a:r>
              <a:rPr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300</a:t>
            </a:r>
            <a:r>
              <a:rPr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рублей</a:t>
            </a: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50000"/>
              </a:lnSpc>
            </a:pPr>
            <a:r>
              <a:rPr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Срок:</a:t>
            </a: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</a:t>
            </a:r>
            <a:r>
              <a:rPr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месяцев</a:t>
            </a:r>
            <a:r>
              <a:rPr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24</a:t>
            </a:r>
            <a:r>
              <a:rPr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месяцев</a:t>
            </a: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Процентная</a:t>
            </a:r>
            <a:r>
              <a:rPr b="1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ставка</a:t>
            </a: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1/2</a:t>
            </a:r>
            <a:r>
              <a:rPr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ключевой</a:t>
            </a:r>
            <a:r>
              <a:rPr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ставки Банка России,</a:t>
            </a:r>
            <a:r>
              <a:rPr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установленной</a:t>
            </a:r>
            <a:r>
              <a:rPr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дату</a:t>
            </a:r>
            <a:r>
              <a:rPr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заключения</a:t>
            </a:r>
            <a:r>
              <a:rPr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5" dirty="0" err="1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договора</a:t>
            </a:r>
            <a:r>
              <a:rPr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10" dirty="0" err="1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микрозайма</a:t>
            </a:r>
            <a:endParaRPr lang="ru-RU" b="1" spc="-10" dirty="0">
              <a:solidFill>
                <a:srgbClr val="2C2A29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600" y="1538139"/>
            <a:ext cx="964310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6975" marR="5080" indent="-22390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Услуги</a:t>
            </a:r>
            <a:r>
              <a:rPr spc="-30" dirty="0"/>
              <a:t> </a:t>
            </a:r>
            <a:r>
              <a:rPr spc="-15" dirty="0"/>
              <a:t>Центра</a:t>
            </a:r>
            <a:r>
              <a:rPr spc="20" dirty="0"/>
              <a:t> </a:t>
            </a:r>
            <a:r>
              <a:rPr dirty="0"/>
              <a:t>микрофинансирования</a:t>
            </a:r>
            <a:r>
              <a:rPr spc="-5" dirty="0"/>
              <a:t> </a:t>
            </a:r>
            <a:r>
              <a:rPr dirty="0"/>
              <a:t>для </a:t>
            </a:r>
            <a:r>
              <a:rPr spc="-819" dirty="0"/>
              <a:t> </a:t>
            </a:r>
            <a:r>
              <a:rPr spc="-5" dirty="0"/>
              <a:t>предпринимателей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7441" y="219551"/>
            <a:ext cx="2031553" cy="5423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528" y="15240"/>
            <a:ext cx="1819655" cy="914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6400" y="2011214"/>
            <a:ext cx="9847580" cy="485838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lvl="0" indent="-342900">
              <a:spcBef>
                <a:spcPts val="4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>
                <a:solidFill>
                  <a:prstClr val="black"/>
                </a:solidFill>
                <a:latin typeface="Arial"/>
                <a:cs typeface="Arial"/>
              </a:rPr>
              <a:t>Микрофинансовый</a:t>
            </a:r>
            <a:r>
              <a:rPr lang="ru-RU" sz="2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400" b="1" spc="-5" dirty="0">
                <a:solidFill>
                  <a:prstClr val="black"/>
                </a:solidFill>
                <a:latin typeface="Arial"/>
                <a:cs typeface="Arial"/>
              </a:rPr>
              <a:t>продукт</a:t>
            </a:r>
            <a:r>
              <a:rPr lang="ru-RU" sz="24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400" b="1" spc="-10" dirty="0">
                <a:solidFill>
                  <a:prstClr val="black"/>
                </a:solidFill>
                <a:latin typeface="Arial"/>
                <a:cs typeface="Arial"/>
              </a:rPr>
              <a:t>«Самозанятые»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>
              <a:spcBef>
                <a:spcPts val="225"/>
              </a:spcBef>
            </a:pPr>
            <a:r>
              <a:rPr lang="ru-RU" b="1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Сумма: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>
              <a:spcBef>
                <a:spcPts val="95"/>
              </a:spcBef>
            </a:pP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</a:t>
            </a:r>
            <a:r>
              <a:rPr lang="ru-RU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50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lang="ru-RU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500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lang="ru-RU"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рублей.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/>
            <a:r>
              <a:rPr lang="ru-RU" b="1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Срок</a:t>
            </a:r>
            <a:r>
              <a:rPr lang="ru-RU" b="1" spc="-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>
              <a:spcBef>
                <a:spcPts val="5"/>
              </a:spcBef>
            </a:pP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</a:t>
            </a:r>
            <a:r>
              <a:rPr lang="ru-RU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месяцев</a:t>
            </a:r>
            <a:r>
              <a:rPr lang="ru-RU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 24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месяцев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/>
            <a:r>
              <a:rPr lang="ru-RU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Процентная ставка: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/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1)</a:t>
            </a:r>
            <a:r>
              <a:rPr lang="ru-RU"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самозанятых,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реализующих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приоритетные</a:t>
            </a:r>
            <a:r>
              <a:rPr lang="ru-RU"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проекты</a:t>
            </a:r>
            <a:r>
              <a:rPr lang="ru-RU"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территории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моногорода: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lvl="0">
              <a:buFontTx/>
              <a:buChar char="—"/>
              <a:tabLst>
                <a:tab pos="243204" algn="l"/>
              </a:tabLst>
            </a:pP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1/2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ключевой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ставки Банка России,</a:t>
            </a:r>
            <a:r>
              <a:rPr lang="ru-RU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установленной</a:t>
            </a:r>
            <a:r>
              <a:rPr lang="ru-RU"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дату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заключения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договора</a:t>
            </a:r>
            <a:r>
              <a:rPr lang="ru-RU"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микрозайма</a:t>
            </a:r>
            <a:r>
              <a:rPr lang="ru-RU" spc="5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—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</a:t>
            </a:r>
            <a:r>
              <a:rPr lang="ru-RU"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наличии </a:t>
            </a:r>
            <a:r>
              <a:rPr lang="ru-RU" spc="-34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залогового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обеспечения и (или) поручительства Гарантийного фонда РТ;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205740" lvl="0">
              <a:buFontTx/>
              <a:buChar char="—"/>
              <a:tabLst>
                <a:tab pos="243204" algn="l"/>
              </a:tabLst>
            </a:pP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5,5%</a:t>
            </a:r>
            <a:r>
              <a:rPr lang="ru-RU" spc="5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—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отсутствии </a:t>
            </a:r>
            <a:r>
              <a:rPr lang="ru-RU" spc="-34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залогового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обеспечения и (или) поручительства Гарантийного фонда РТ;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/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2)</a:t>
            </a:r>
            <a:r>
              <a:rPr lang="ru-RU"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самозанятых,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</a:t>
            </a:r>
            <a:r>
              <a:rPr lang="ru-RU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относящихся</a:t>
            </a:r>
            <a:r>
              <a:rPr lang="ru-RU" spc="3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 реализующим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приоритетные</a:t>
            </a:r>
            <a:r>
              <a:rPr lang="ru-RU"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проекты</a:t>
            </a:r>
            <a:r>
              <a:rPr lang="ru-RU"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lang="ru-RU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территории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моногорода: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/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—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5,5%</a:t>
            </a:r>
            <a:r>
              <a:rPr lang="ru-RU" spc="4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—</a:t>
            </a:r>
            <a:r>
              <a:rPr lang="ru-RU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ключевая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ставка</a:t>
            </a:r>
            <a:r>
              <a:rPr lang="ru-RU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Банка</a:t>
            </a:r>
            <a:r>
              <a:rPr lang="ru-RU" spc="-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России,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установленная</a:t>
            </a:r>
            <a:r>
              <a:rPr lang="ru-RU" spc="2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дату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заключения</a:t>
            </a:r>
            <a:r>
              <a:rPr lang="ru-RU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договора</a:t>
            </a:r>
            <a:r>
              <a:rPr lang="ru-RU" spc="4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микрозайма</a:t>
            </a:r>
            <a:endParaRPr lang="ru-RU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4445" y="952830"/>
            <a:ext cx="964310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6975" marR="5080" indent="-22390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Услуги</a:t>
            </a:r>
            <a:r>
              <a:rPr spc="-30" dirty="0"/>
              <a:t> </a:t>
            </a:r>
            <a:r>
              <a:rPr spc="-15" dirty="0"/>
              <a:t>Центра</a:t>
            </a:r>
            <a:r>
              <a:rPr spc="20" dirty="0"/>
              <a:t> </a:t>
            </a:r>
            <a:r>
              <a:rPr dirty="0"/>
              <a:t>микрофинансирования</a:t>
            </a:r>
            <a:r>
              <a:rPr spc="-5" dirty="0"/>
              <a:t> </a:t>
            </a:r>
            <a:r>
              <a:rPr dirty="0"/>
              <a:t>для </a:t>
            </a:r>
            <a:r>
              <a:rPr spc="-819" dirty="0"/>
              <a:t> </a:t>
            </a:r>
            <a:r>
              <a:rPr spc="-5" dirty="0"/>
              <a:t>предпринимателей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7441" y="219551"/>
            <a:ext cx="2031553" cy="5423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528" y="15240"/>
            <a:ext cx="181965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6400" y="2011214"/>
            <a:ext cx="9847580" cy="219867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lvl="0" indent="-342900"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>
                <a:solidFill>
                  <a:prstClr val="black"/>
                </a:solidFill>
                <a:latin typeface="Arial"/>
                <a:cs typeface="Arial"/>
              </a:rPr>
              <a:t>Микрофинансовый</a:t>
            </a:r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400" b="1" spc="-5" dirty="0">
                <a:solidFill>
                  <a:prstClr val="black"/>
                </a:solidFill>
                <a:latin typeface="Arial"/>
                <a:cs typeface="Arial"/>
              </a:rPr>
              <a:t>продукт</a:t>
            </a:r>
            <a:r>
              <a:rPr lang="ru-RU" sz="2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400" b="1" spc="-10" dirty="0">
                <a:solidFill>
                  <a:prstClr val="black"/>
                </a:solidFill>
                <a:latin typeface="Arial"/>
                <a:cs typeface="Arial"/>
              </a:rPr>
              <a:t>«Перезагрузка»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>
              <a:spcBef>
                <a:spcPts val="190"/>
              </a:spcBef>
            </a:pPr>
            <a:r>
              <a:rPr lang="ru-RU" sz="1600" b="1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Сумма:</a:t>
            </a:r>
            <a:endParaRPr lang="ru-RU" sz="16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/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</a:t>
            </a:r>
            <a:r>
              <a:rPr lang="ru-RU" sz="1600" spc="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300</a:t>
            </a:r>
            <a:r>
              <a:rPr lang="ru-RU" sz="1600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lang="ru-RU" sz="1600"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lang="ru-RU"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lang="ru-RU"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lang="ru-RU" sz="1600" spc="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000</a:t>
            </a:r>
            <a:r>
              <a:rPr lang="ru-RU" sz="1600" spc="2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рублей</a:t>
            </a:r>
            <a:endParaRPr lang="ru-RU" sz="16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/>
            <a:r>
              <a:rPr lang="ru-RU" sz="1600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Срок:</a:t>
            </a:r>
            <a:endParaRPr lang="ru-RU" sz="16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7785" lvl="0"/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 3</a:t>
            </a:r>
            <a:r>
              <a:rPr lang="ru-RU" sz="1600" spc="-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24</a:t>
            </a:r>
            <a:r>
              <a:rPr lang="ru-RU"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месяцев</a:t>
            </a:r>
            <a:endParaRPr lang="ru-RU" sz="16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/>
            <a:r>
              <a:rPr lang="ru-RU" sz="1600" b="1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Ставка:</a:t>
            </a:r>
            <a:endParaRPr lang="ru-RU" sz="16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lvl="0">
              <a:spcBef>
                <a:spcPts val="5"/>
              </a:spcBef>
            </a:pPr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</a:t>
            </a:r>
            <a:r>
              <a:rPr lang="ru-RU" sz="1600" spc="1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1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5,5%</a:t>
            </a:r>
            <a:r>
              <a:rPr lang="ru-RU" sz="1600" spc="3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spc="-5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годовых</a:t>
            </a:r>
            <a:r>
              <a:rPr lang="ru-RU" sz="1600" dirty="0">
                <a:solidFill>
                  <a:srgbClr val="2C2A2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12700" lvl="0"/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4445" y="952830"/>
            <a:ext cx="964310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6975" marR="5080" indent="-22390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Услуги</a:t>
            </a:r>
            <a:r>
              <a:rPr spc="-30" dirty="0"/>
              <a:t> </a:t>
            </a:r>
            <a:r>
              <a:rPr spc="-15" dirty="0"/>
              <a:t>Центра</a:t>
            </a:r>
            <a:r>
              <a:rPr spc="20" dirty="0"/>
              <a:t> </a:t>
            </a:r>
            <a:r>
              <a:rPr dirty="0"/>
              <a:t>микрофинансирования</a:t>
            </a:r>
            <a:r>
              <a:rPr spc="-5" dirty="0"/>
              <a:t> </a:t>
            </a:r>
            <a:r>
              <a:rPr dirty="0"/>
              <a:t>для </a:t>
            </a:r>
            <a:r>
              <a:rPr spc="-819" dirty="0"/>
              <a:t> </a:t>
            </a:r>
            <a:r>
              <a:rPr spc="-5" dirty="0"/>
              <a:t>предпринимателей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7441" y="219551"/>
            <a:ext cx="2031553" cy="5423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528" y="15240"/>
            <a:ext cx="181965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4401" y="1903222"/>
            <a:ext cx="9771380" cy="4522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 algn="just">
              <a:lnSpc>
                <a:spcPct val="106900"/>
              </a:lnSpc>
              <a:spcBef>
                <a:spcPts val="9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Организация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участия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самозанятых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граждан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выставочно-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ярмарочном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мероприятии</a:t>
            </a:r>
            <a:r>
              <a:rPr sz="2400" b="1" dirty="0">
                <a:latin typeface="Arial"/>
                <a:cs typeface="Arial"/>
              </a:rPr>
              <a:t> на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территории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Российской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Федерации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107100"/>
              </a:lnSpc>
              <a:spcBef>
                <a:spcPts val="5"/>
              </a:spcBef>
            </a:pPr>
            <a:r>
              <a:rPr sz="24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2400" spc="61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участия</a:t>
            </a:r>
            <a:r>
              <a:rPr sz="24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2C2A29"/>
                </a:solidFill>
                <a:latin typeface="Microsoft Sans Serif"/>
                <a:cs typeface="Microsoft Sans Serif"/>
              </a:rPr>
              <a:t>в</a:t>
            </a:r>
            <a:r>
              <a:rPr sz="2400" spc="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выставочно-ярмарочном</a:t>
            </a:r>
            <a:r>
              <a:rPr sz="2400" spc="61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мероприятии </a:t>
            </a:r>
            <a:r>
              <a:rPr sz="24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 (оплата </a:t>
            </a:r>
            <a:r>
              <a:rPr sz="24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регистрационного </a:t>
            </a:r>
            <a:r>
              <a:rPr sz="24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сбора, аренды </a:t>
            </a:r>
            <a:r>
              <a:rPr sz="24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выставочного </a:t>
            </a:r>
            <a:r>
              <a:rPr sz="2400" dirty="0">
                <a:solidFill>
                  <a:srgbClr val="2C2A29"/>
                </a:solidFill>
                <a:latin typeface="Microsoft Sans Serif"/>
                <a:cs typeface="Microsoft Sans Serif"/>
              </a:rPr>
              <a:t>площади </a:t>
            </a:r>
            <a:r>
              <a:rPr sz="24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оборудования).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Microsoft Sans Serif"/>
              <a:cs typeface="Microsoft Sans Serif"/>
            </a:endParaRPr>
          </a:p>
          <a:p>
            <a:pPr marL="355600" marR="5715" indent="-342900" algn="just">
              <a:lnSpc>
                <a:spcPct val="1067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Содействие</a:t>
            </a:r>
            <a:r>
              <a:rPr sz="2400" b="1" dirty="0">
                <a:latin typeface="Arial"/>
                <a:cs typeface="Arial"/>
              </a:rPr>
              <a:t> в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размещении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самозанятых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граждан</a:t>
            </a:r>
            <a:r>
              <a:rPr sz="2400" b="1" dirty="0">
                <a:latin typeface="Arial"/>
                <a:cs typeface="Arial"/>
              </a:rPr>
              <a:t> на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электронных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торговых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площадках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2400" spc="-25" dirty="0">
                <a:solidFill>
                  <a:srgbClr val="2C2A29"/>
                </a:solidFill>
                <a:latin typeface="Microsoft Sans Serif"/>
                <a:cs typeface="Microsoft Sans Serif"/>
              </a:rPr>
              <a:t>Финансирование</a:t>
            </a:r>
            <a:r>
              <a:rPr sz="2400" spc="120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регистрации</a:t>
            </a:r>
            <a:r>
              <a:rPr sz="2400" spc="119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C2A29"/>
                </a:solidFill>
                <a:latin typeface="Microsoft Sans Serif"/>
                <a:cs typeface="Microsoft Sans Serif"/>
              </a:rPr>
              <a:t>личного</a:t>
            </a:r>
            <a:r>
              <a:rPr sz="2400" spc="120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C2A29"/>
                </a:solidFill>
                <a:latin typeface="Microsoft Sans Serif"/>
                <a:cs typeface="Microsoft Sans Serif"/>
              </a:rPr>
              <a:t>кабинета</a:t>
            </a:r>
            <a:r>
              <a:rPr sz="2400" spc="120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C2A29"/>
                </a:solidFill>
                <a:latin typeface="Microsoft Sans Serif"/>
                <a:cs typeface="Microsoft Sans Serif"/>
              </a:rPr>
              <a:t>на</a:t>
            </a:r>
            <a:r>
              <a:rPr sz="2400" spc="120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2C2A29"/>
                </a:solidFill>
                <a:latin typeface="Microsoft Sans Serif"/>
                <a:cs typeface="Microsoft Sans Serif"/>
              </a:rPr>
              <a:t>российском</a:t>
            </a:r>
            <a:endParaRPr sz="24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204"/>
              </a:spcBef>
            </a:pPr>
            <a:r>
              <a:rPr sz="2400" spc="-20" dirty="0">
                <a:solidFill>
                  <a:srgbClr val="2C2A29"/>
                </a:solidFill>
                <a:latin typeface="Microsoft Sans Serif"/>
                <a:cs typeface="Microsoft Sans Serif"/>
              </a:rPr>
              <a:t>маркетплейсе</a:t>
            </a:r>
            <a:r>
              <a:rPr sz="2400" spc="2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и</a:t>
            </a:r>
            <a:r>
              <a:rPr sz="2400" spc="1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C2A29"/>
                </a:solidFill>
                <a:latin typeface="Microsoft Sans Serif"/>
                <a:cs typeface="Microsoft Sans Serif"/>
              </a:rPr>
              <a:t>продвижения</a:t>
            </a:r>
            <a:r>
              <a:rPr sz="2400" spc="3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2C2A29"/>
                </a:solidFill>
                <a:latin typeface="Microsoft Sans Serif"/>
                <a:cs typeface="Microsoft Sans Serif"/>
              </a:rPr>
              <a:t>продукции</a:t>
            </a:r>
            <a:r>
              <a:rPr sz="2400" spc="20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C2A29"/>
                </a:solidFill>
                <a:latin typeface="Microsoft Sans Serif"/>
                <a:cs typeface="Microsoft Sans Serif"/>
              </a:rPr>
              <a:t>внутри</a:t>
            </a:r>
            <a:r>
              <a:rPr sz="2400" spc="45" dirty="0">
                <a:solidFill>
                  <a:srgbClr val="2C2A29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C2A29"/>
                </a:solidFill>
                <a:latin typeface="Microsoft Sans Serif"/>
                <a:cs typeface="Microsoft Sans Serif"/>
              </a:rPr>
              <a:t>маркетлейса.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85590" y="846582"/>
            <a:ext cx="55105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4105" marR="5080" indent="-10820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Услуги </a:t>
            </a:r>
            <a:r>
              <a:rPr spc="-15" dirty="0"/>
              <a:t>Центра </a:t>
            </a:r>
            <a:r>
              <a:rPr spc="-5" dirty="0"/>
              <a:t>«Мой </a:t>
            </a:r>
            <a:r>
              <a:rPr dirty="0"/>
              <a:t>бизнес» </a:t>
            </a:r>
            <a:r>
              <a:rPr spc="-819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spc="-10" dirty="0"/>
              <a:t>самозанятых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7441" y="219551"/>
            <a:ext cx="2031553" cy="5423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528" y="15240"/>
            <a:ext cx="1819655" cy="914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322" y="900429"/>
            <a:ext cx="81895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1185" marR="5080" indent="-18491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Комплексные</a:t>
            </a:r>
            <a:r>
              <a:rPr spc="-30" dirty="0"/>
              <a:t> </a:t>
            </a:r>
            <a:r>
              <a:rPr spc="-5" dirty="0"/>
              <a:t>услуги</a:t>
            </a:r>
            <a:r>
              <a:rPr spc="-25" dirty="0"/>
              <a:t> </a:t>
            </a:r>
            <a:r>
              <a:rPr spc="-15" dirty="0"/>
              <a:t>Центра</a:t>
            </a:r>
            <a:r>
              <a:rPr spc="35" dirty="0"/>
              <a:t> </a:t>
            </a:r>
            <a:r>
              <a:rPr spc="-5" dirty="0"/>
              <a:t>«Мой </a:t>
            </a:r>
            <a:r>
              <a:rPr dirty="0"/>
              <a:t>бизнес» </a:t>
            </a:r>
            <a:r>
              <a:rPr spc="-819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spc="-5" dirty="0"/>
              <a:t>предпринимателей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11020" cy="6858000"/>
          </a:xfrm>
          <a:custGeom>
            <a:avLst/>
            <a:gdLst/>
            <a:ahLst/>
            <a:cxnLst/>
            <a:rect l="l" t="t" r="r" b="b"/>
            <a:pathLst>
              <a:path w="1811020" h="6858000">
                <a:moveTo>
                  <a:pt x="1810422" y="0"/>
                </a:moveTo>
                <a:lnTo>
                  <a:pt x="0" y="0"/>
                </a:lnTo>
                <a:lnTo>
                  <a:pt x="0" y="6857999"/>
                </a:lnTo>
                <a:lnTo>
                  <a:pt x="1123881" y="6857999"/>
                </a:lnTo>
                <a:lnTo>
                  <a:pt x="1810422" y="0"/>
                </a:lnTo>
                <a:close/>
              </a:path>
            </a:pathLst>
          </a:custGeom>
          <a:solidFill>
            <a:srgbClr val="EC7C3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0141" y="2153792"/>
            <a:ext cx="956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  <a:tab pos="1812289" algn="l"/>
                <a:tab pos="2621915" algn="l"/>
                <a:tab pos="4933950" algn="l"/>
                <a:tab pos="7600950" algn="l"/>
              </a:tabLst>
            </a:pPr>
            <a:r>
              <a:rPr sz="2400" b="1" spc="-5" dirty="0">
                <a:latin typeface="Arial"/>
                <a:cs typeface="Arial"/>
              </a:rPr>
              <a:t>У</a:t>
            </a:r>
            <a:r>
              <a:rPr sz="2400" b="1" spc="-10" dirty="0">
                <a:latin typeface="Arial"/>
                <a:cs typeface="Arial"/>
              </a:rPr>
              <a:t>с</a:t>
            </a:r>
            <a:r>
              <a:rPr sz="2400" b="1" spc="5" dirty="0">
                <a:latin typeface="Arial"/>
                <a:cs typeface="Arial"/>
              </a:rPr>
              <a:t>л</a:t>
            </a:r>
            <a:r>
              <a:rPr sz="2400" b="1" spc="-15" dirty="0">
                <a:latin typeface="Arial"/>
                <a:cs typeface="Arial"/>
              </a:rPr>
              <a:t>у</a:t>
            </a:r>
            <a:r>
              <a:rPr sz="2400" b="1" dirty="0">
                <a:latin typeface="Arial"/>
                <a:cs typeface="Arial"/>
              </a:rPr>
              <a:t>га	по	по</a:t>
            </a:r>
            <a:r>
              <a:rPr sz="2400" b="1" spc="-15" dirty="0">
                <a:latin typeface="Arial"/>
                <a:cs typeface="Arial"/>
              </a:rPr>
              <a:t>в</a:t>
            </a:r>
            <a:r>
              <a:rPr sz="2400" b="1" dirty="0">
                <a:latin typeface="Arial"/>
                <a:cs typeface="Arial"/>
              </a:rPr>
              <a:t>ыш</a:t>
            </a:r>
            <a:r>
              <a:rPr sz="2400" b="1" spc="-5" dirty="0">
                <a:latin typeface="Arial"/>
                <a:cs typeface="Arial"/>
              </a:rPr>
              <a:t>ени</a:t>
            </a:r>
            <a:r>
              <a:rPr sz="2400" b="1" dirty="0">
                <a:latin typeface="Arial"/>
                <a:cs typeface="Arial"/>
              </a:rPr>
              <a:t>ю	</a:t>
            </a:r>
            <a:r>
              <a:rPr sz="2400" b="1" spc="-5" dirty="0">
                <a:latin typeface="Arial"/>
                <a:cs typeface="Arial"/>
              </a:rPr>
              <a:t>квали</a:t>
            </a:r>
            <a:r>
              <a:rPr sz="2400" b="1" spc="-20" dirty="0">
                <a:latin typeface="Arial"/>
                <a:cs typeface="Arial"/>
              </a:rPr>
              <a:t>ф</a:t>
            </a:r>
            <a:r>
              <a:rPr sz="2400" b="1" dirty="0">
                <a:latin typeface="Arial"/>
                <a:cs typeface="Arial"/>
              </a:rPr>
              <a:t>икации	</a:t>
            </a:r>
            <a:r>
              <a:rPr sz="2400" b="1" spc="-5" dirty="0">
                <a:latin typeface="Arial"/>
                <a:cs typeface="Arial"/>
              </a:rPr>
              <a:t>со</a:t>
            </a:r>
            <a:r>
              <a:rPr sz="2400" b="1" spc="-30" dirty="0">
                <a:latin typeface="Arial"/>
                <a:cs typeface="Arial"/>
              </a:rPr>
              <a:t>т</a:t>
            </a:r>
            <a:r>
              <a:rPr sz="2400" b="1" spc="15" dirty="0">
                <a:latin typeface="Arial"/>
                <a:cs typeface="Arial"/>
              </a:rPr>
              <a:t>р</a:t>
            </a:r>
            <a:r>
              <a:rPr sz="2400" b="1" spc="-15" dirty="0">
                <a:latin typeface="Arial"/>
                <a:cs typeface="Arial"/>
              </a:rPr>
              <a:t>у</a:t>
            </a:r>
            <a:r>
              <a:rPr sz="2400" b="1" spc="10" dirty="0">
                <a:latin typeface="Arial"/>
                <a:cs typeface="Arial"/>
              </a:rPr>
              <a:t>д</a:t>
            </a:r>
            <a:r>
              <a:rPr sz="2400" b="1" dirty="0">
                <a:latin typeface="Arial"/>
                <a:cs typeface="Arial"/>
              </a:rPr>
              <a:t>ник</a:t>
            </a:r>
            <a:r>
              <a:rPr sz="2400" b="1" spc="-1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0141" y="2412873"/>
            <a:ext cx="2538730" cy="101917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30"/>
              </a:spcBef>
            </a:pPr>
            <a:r>
              <a:rPr sz="2400" b="1" spc="-10" dirty="0">
                <a:latin typeface="Arial"/>
                <a:cs typeface="Arial"/>
              </a:rPr>
              <a:t>субъекта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МСП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400" spc="-25" dirty="0">
                <a:latin typeface="Microsoft Sans Serif"/>
                <a:cs typeface="Microsoft Sans Serif"/>
              </a:rPr>
              <a:t>Финансирование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0141" y="3040760"/>
            <a:ext cx="45453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74645">
              <a:lnSpc>
                <a:spcPct val="100000"/>
              </a:lnSpc>
              <a:spcBef>
                <a:spcPts val="100"/>
              </a:spcBef>
              <a:tabLst>
                <a:tab pos="2283460" algn="l"/>
                <a:tab pos="267208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обучающ</a:t>
            </a:r>
            <a:r>
              <a:rPr sz="2400" dirty="0">
                <a:latin typeface="Microsoft Sans Serif"/>
                <a:cs typeface="Microsoft Sans Serif"/>
              </a:rPr>
              <a:t>е</a:t>
            </a:r>
            <a:r>
              <a:rPr sz="2400" spc="-5" dirty="0">
                <a:latin typeface="Microsoft Sans Serif"/>
                <a:cs typeface="Microsoft Sans Serif"/>
              </a:rPr>
              <a:t>й  </a:t>
            </a:r>
            <a:r>
              <a:rPr sz="2400" spc="-25" dirty="0">
                <a:latin typeface="Microsoft Sans Serif"/>
                <a:cs typeface="Microsoft Sans Serif"/>
              </a:rPr>
              <a:t>квалификации	</a:t>
            </a:r>
            <a:r>
              <a:rPr sz="2400" b="1" dirty="0">
                <a:latin typeface="Arial"/>
                <a:cs typeface="Arial"/>
              </a:rPr>
              <a:t>1	</a:t>
            </a:r>
            <a:r>
              <a:rPr sz="2400" b="1" spc="-5" dirty="0">
                <a:latin typeface="Arial"/>
                <a:cs typeface="Arial"/>
              </a:rPr>
              <a:t>сотрудника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6116" y="3040760"/>
            <a:ext cx="23050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9410">
              <a:lnSpc>
                <a:spcPct val="100000"/>
              </a:lnSpc>
              <a:spcBef>
                <a:spcPts val="100"/>
              </a:spcBef>
              <a:tabLst>
                <a:tab pos="1513205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программы 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субъекта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МС</a:t>
            </a:r>
            <a:r>
              <a:rPr sz="2400" spc="-10" dirty="0">
                <a:latin typeface="Microsoft Sans Serif"/>
                <a:cs typeface="Microsoft Sans Serif"/>
              </a:rPr>
              <a:t>П</a:t>
            </a:r>
            <a:r>
              <a:rPr sz="240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3433" y="3040760"/>
            <a:ext cx="25203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  <a:tabLst>
                <a:tab pos="809625" algn="l"/>
                <a:tab pos="862965" algn="l"/>
              </a:tabLst>
            </a:pPr>
            <a:r>
              <a:rPr sz="2400" spc="-40" dirty="0">
                <a:latin typeface="Microsoft Sans Serif"/>
                <a:cs typeface="Microsoft Sans Serif"/>
              </a:rPr>
              <a:t>п</a:t>
            </a:r>
            <a:r>
              <a:rPr sz="2400" spc="-20" dirty="0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spc="-5" dirty="0">
                <a:latin typeface="Microsoft Sans Serif"/>
                <a:cs typeface="Microsoft Sans Serif"/>
              </a:rPr>
              <a:t>в</a:t>
            </a:r>
            <a:r>
              <a:rPr sz="2400" spc="5" dirty="0">
                <a:latin typeface="Microsoft Sans Serif"/>
                <a:cs typeface="Microsoft Sans Serif"/>
              </a:rPr>
              <a:t>ы</a:t>
            </a:r>
            <a:r>
              <a:rPr sz="2400" spc="-5" dirty="0">
                <a:latin typeface="Microsoft Sans Serif"/>
                <a:cs typeface="Microsoft Sans Serif"/>
              </a:rPr>
              <a:t>ш</a:t>
            </a:r>
            <a:r>
              <a:rPr sz="2400" spc="-10" dirty="0">
                <a:latin typeface="Microsoft Sans Serif"/>
                <a:cs typeface="Microsoft Sans Serif"/>
              </a:rPr>
              <a:t>е</a:t>
            </a:r>
            <a:r>
              <a:rPr sz="2400" spc="-5" dirty="0">
                <a:latin typeface="Microsoft Sans Serif"/>
                <a:cs typeface="Microsoft Sans Serif"/>
              </a:rPr>
              <a:t>нию  </a:t>
            </a:r>
            <a:r>
              <a:rPr sz="2400" dirty="0">
                <a:latin typeface="Microsoft Sans Serif"/>
                <a:cs typeface="Microsoft Sans Serif"/>
              </a:rPr>
              <a:t>Вид		</a:t>
            </a:r>
            <a:r>
              <a:rPr sz="2400" spc="-10" dirty="0">
                <a:latin typeface="Microsoft Sans Serif"/>
                <a:cs typeface="Microsoft Sans Serif"/>
              </a:rPr>
              <a:t>обуч</a:t>
            </a:r>
            <a:r>
              <a:rPr sz="2400" spc="-15" dirty="0">
                <a:latin typeface="Microsoft Sans Serif"/>
                <a:cs typeface="Microsoft Sans Serif"/>
              </a:rPr>
              <a:t>а</a:t>
            </a:r>
            <a:r>
              <a:rPr sz="2400" spc="5" dirty="0">
                <a:latin typeface="Microsoft Sans Serif"/>
                <a:cs typeface="Microsoft Sans Serif"/>
              </a:rPr>
              <a:t>ющей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0141" y="3772661"/>
            <a:ext cx="5438775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Microsoft Sans Serif"/>
                <a:cs typeface="Microsoft Sans Serif"/>
              </a:rPr>
              <a:t>программы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определяет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субъект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МСП.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24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Услуга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патентному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поиску</a:t>
            </a:r>
            <a:endParaRPr sz="2400">
              <a:latin typeface="Arial"/>
              <a:cs typeface="Arial"/>
            </a:endParaRPr>
          </a:p>
          <a:p>
            <a:pPr marL="12700" marR="156845">
              <a:lnSpc>
                <a:spcPct val="107100"/>
              </a:lnSpc>
              <a:spcBef>
                <a:spcPts val="790"/>
              </a:spcBef>
              <a:tabLst>
                <a:tab pos="2513330" algn="l"/>
                <a:tab pos="4313555" algn="l"/>
              </a:tabLst>
            </a:pPr>
            <a:r>
              <a:rPr sz="2400" dirty="0">
                <a:latin typeface="Microsoft Sans Serif"/>
                <a:cs typeface="Microsoft Sans Serif"/>
              </a:rPr>
              <a:t>Осу</a:t>
            </a:r>
            <a:r>
              <a:rPr sz="2400" spc="5" dirty="0">
                <a:latin typeface="Microsoft Sans Serif"/>
                <a:cs typeface="Microsoft Sans Serif"/>
              </a:rPr>
              <a:t>щ</a:t>
            </a:r>
            <a:r>
              <a:rPr sz="2400" spc="-5" dirty="0">
                <a:latin typeface="Microsoft Sans Serif"/>
                <a:cs typeface="Microsoft Sans Serif"/>
              </a:rPr>
              <a:t>ест</a:t>
            </a:r>
            <a:r>
              <a:rPr sz="2400" spc="-15" dirty="0">
                <a:latin typeface="Microsoft Sans Serif"/>
                <a:cs typeface="Microsoft Sans Serif"/>
              </a:rPr>
              <a:t>в</a:t>
            </a:r>
            <a:r>
              <a:rPr sz="2400" spc="-5" dirty="0">
                <a:latin typeface="Microsoft Sans Serif"/>
                <a:cs typeface="Microsoft Sans Serif"/>
              </a:rPr>
              <a:t>лени</a:t>
            </a:r>
            <a:r>
              <a:rPr sz="2400" dirty="0">
                <a:latin typeface="Microsoft Sans Serif"/>
                <a:cs typeface="Microsoft Sans Serif"/>
              </a:rPr>
              <a:t>е	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а</a:t>
            </a:r>
            <a:r>
              <a:rPr sz="2400" spc="-10" dirty="0">
                <a:latin typeface="Microsoft Sans Serif"/>
                <a:cs typeface="Microsoft Sans Serif"/>
              </a:rPr>
              <a:t>тентног</a:t>
            </a:r>
            <a:r>
              <a:rPr sz="2400" dirty="0">
                <a:latin typeface="Microsoft Sans Serif"/>
                <a:cs typeface="Microsoft Sans Serif"/>
              </a:rPr>
              <a:t>о	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spc="-35" dirty="0">
                <a:latin typeface="Microsoft Sans Serif"/>
                <a:cs typeface="Microsoft Sans Serif"/>
              </a:rPr>
              <a:t>иска  </a:t>
            </a:r>
            <a:r>
              <a:rPr sz="2400" spc="-5" dirty="0">
                <a:latin typeface="Microsoft Sans Serif"/>
                <a:cs typeface="Microsoft Sans Serif"/>
              </a:rPr>
              <a:t>МСП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направлению.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1747" y="4915916"/>
            <a:ext cx="406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4675" algn="l"/>
                <a:tab pos="2566670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по	</a:t>
            </a:r>
            <a:r>
              <a:rPr sz="2400" spc="-10" dirty="0">
                <a:latin typeface="Microsoft Sans Serif"/>
                <a:cs typeface="Microsoft Sans Serif"/>
              </a:rPr>
              <a:t>выбранному	</a:t>
            </a:r>
            <a:r>
              <a:rPr sz="2400" spc="-30" dirty="0">
                <a:latin typeface="Microsoft Sans Serif"/>
                <a:cs typeface="Microsoft Sans Serif"/>
              </a:rPr>
              <a:t>субъектом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7921" y="193500"/>
            <a:ext cx="2031553" cy="541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2311" y="228981"/>
            <a:ext cx="1408814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401" y="742035"/>
            <a:ext cx="9787255" cy="602805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443865" indent="-343535">
              <a:lnSpc>
                <a:spcPct val="100000"/>
              </a:lnSpc>
              <a:spcBef>
                <a:spcPts val="1120"/>
              </a:spcBef>
              <a:buFont typeface="Microsoft Sans Serif"/>
              <a:buChar char="•"/>
              <a:tabLst>
                <a:tab pos="443865" algn="l"/>
                <a:tab pos="444500" algn="l"/>
              </a:tabLst>
            </a:pPr>
            <a:r>
              <a:rPr sz="2600" b="1" spc="-5" dirty="0">
                <a:latin typeface="Arial"/>
                <a:cs typeface="Arial"/>
              </a:rPr>
              <a:t>Услуга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по </a:t>
            </a:r>
            <a:r>
              <a:rPr sz="2600" b="1" dirty="0">
                <a:latin typeface="Arial"/>
                <a:cs typeface="Arial"/>
              </a:rPr>
              <a:t>выходу на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маркетплейсы</a:t>
            </a:r>
            <a:endParaRPr sz="2600" dirty="0">
              <a:latin typeface="Arial"/>
              <a:cs typeface="Arial"/>
            </a:endParaRPr>
          </a:p>
          <a:p>
            <a:pPr marL="100965" marR="5080" algn="just">
              <a:lnSpc>
                <a:spcPct val="106900"/>
              </a:lnSpc>
              <a:spcBef>
                <a:spcPts val="800"/>
              </a:spcBef>
            </a:pPr>
            <a:r>
              <a:rPr sz="2600" spc="-20" dirty="0">
                <a:latin typeface="Microsoft Sans Serif"/>
                <a:cs typeface="Microsoft Sans Serif"/>
              </a:rPr>
              <a:t>Размещение </a:t>
            </a:r>
            <a:r>
              <a:rPr sz="2600" spc="-5" dirty="0">
                <a:latin typeface="Microsoft Sans Serif"/>
                <a:cs typeface="Microsoft Sans Serif"/>
              </a:rPr>
              <a:t>на </a:t>
            </a:r>
            <a:r>
              <a:rPr sz="2600" spc="-20" dirty="0">
                <a:latin typeface="Microsoft Sans Serif"/>
                <a:cs typeface="Microsoft Sans Serif"/>
              </a:rPr>
              <a:t>одном </a:t>
            </a:r>
            <a:r>
              <a:rPr sz="2600" spc="-60" dirty="0">
                <a:latin typeface="Microsoft Sans Serif"/>
                <a:cs typeface="Microsoft Sans Serif"/>
              </a:rPr>
              <a:t>из </a:t>
            </a:r>
            <a:r>
              <a:rPr sz="2600" spc="-20" dirty="0">
                <a:latin typeface="Microsoft Sans Serif"/>
                <a:cs typeface="Microsoft Sans Serif"/>
              </a:rPr>
              <a:t>маркетплейсов </a:t>
            </a:r>
            <a:r>
              <a:rPr sz="2600" spc="-5" dirty="0">
                <a:latin typeface="Microsoft Sans Serif"/>
                <a:cs typeface="Microsoft Sans Serif"/>
              </a:rPr>
              <a:t>на выбор </a:t>
            </a:r>
            <a:r>
              <a:rPr sz="2600" spc="-20" dirty="0">
                <a:latin typeface="Microsoft Sans Serif"/>
                <a:cs typeface="Microsoft Sans Serif"/>
              </a:rPr>
              <a:t>субъекта 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МСП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(Ozon,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WildBerries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или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Яндекс.Маркет)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с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созданием 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контента </a:t>
            </a:r>
            <a:r>
              <a:rPr sz="2600" spc="-35" dirty="0">
                <a:latin typeface="Microsoft Sans Serif"/>
                <a:cs typeface="Microsoft Sans Serif"/>
              </a:rPr>
              <a:t>(возможно </a:t>
            </a:r>
            <a:r>
              <a:rPr sz="2600" spc="-15" dirty="0">
                <a:latin typeface="Microsoft Sans Serif"/>
                <a:cs typeface="Microsoft Sans Serif"/>
              </a:rPr>
              <a:t>использование </a:t>
            </a:r>
            <a:r>
              <a:rPr sz="2600" spc="-30" dirty="0">
                <a:latin typeface="Microsoft Sans Serif"/>
                <a:cs typeface="Microsoft Sans Serif"/>
              </a:rPr>
              <a:t>контента </a:t>
            </a:r>
            <a:r>
              <a:rPr sz="2600" spc="-20" dirty="0">
                <a:latin typeface="Microsoft Sans Serif"/>
                <a:cs typeface="Microsoft Sans Serif"/>
              </a:rPr>
              <a:t>субъекта </a:t>
            </a:r>
            <a:r>
              <a:rPr sz="2600" spc="-10" dirty="0">
                <a:latin typeface="Microsoft Sans Serif"/>
                <a:cs typeface="Microsoft Sans Serif"/>
              </a:rPr>
              <a:t>МСП) </a:t>
            </a:r>
            <a:r>
              <a:rPr sz="2600" dirty="0">
                <a:latin typeface="Microsoft Sans Serif"/>
                <a:cs typeface="Microsoft Sans Serif"/>
              </a:rPr>
              <a:t>и </a:t>
            </a:r>
            <a:r>
              <a:rPr sz="2600" spc="-68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товарных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45" dirty="0">
                <a:latin typeface="Microsoft Sans Serif"/>
                <a:cs typeface="Microsoft Sans Serif"/>
              </a:rPr>
              <a:t>карточек</a:t>
            </a:r>
            <a:endParaRPr sz="26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600" b="1" spc="-5" dirty="0">
                <a:latin typeface="Arial"/>
                <a:cs typeface="Arial"/>
              </a:rPr>
              <a:t>Услуга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по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ведению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бухгалтерии</a:t>
            </a:r>
            <a:endParaRPr sz="2600" dirty="0">
              <a:latin typeface="Arial"/>
              <a:cs typeface="Arial"/>
            </a:endParaRPr>
          </a:p>
          <a:p>
            <a:pPr marL="12700" marR="6350" algn="just">
              <a:lnSpc>
                <a:spcPct val="107000"/>
              </a:lnSpc>
              <a:spcBef>
                <a:spcPts val="800"/>
              </a:spcBef>
            </a:pPr>
            <a:r>
              <a:rPr sz="2600" spc="-10" dirty="0">
                <a:latin typeface="Microsoft Sans Serif"/>
                <a:cs typeface="Microsoft Sans Serif"/>
              </a:rPr>
              <a:t>Аутсорсинг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бухгалтерского,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налогового,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кадрового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учета, 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расчета </a:t>
            </a:r>
            <a:r>
              <a:rPr sz="2600" spc="-15" dirty="0">
                <a:latin typeface="Microsoft Sans Serif"/>
                <a:cs typeface="Microsoft Sans Serif"/>
              </a:rPr>
              <a:t>заработной</a:t>
            </a:r>
            <a:r>
              <a:rPr sz="2600" spc="6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платы в </a:t>
            </a:r>
            <a:r>
              <a:rPr sz="2600" spc="-5" dirty="0">
                <a:latin typeface="Microsoft Sans Serif"/>
                <a:cs typeface="Microsoft Sans Serif"/>
              </a:rPr>
              <a:t>течение </a:t>
            </a:r>
            <a:r>
              <a:rPr sz="2600" dirty="0">
                <a:latin typeface="Microsoft Sans Serif"/>
                <a:cs typeface="Microsoft Sans Serif"/>
              </a:rPr>
              <a:t>6 </a:t>
            </a:r>
            <a:r>
              <a:rPr sz="2600" spc="-15" dirty="0">
                <a:latin typeface="Microsoft Sans Serif"/>
                <a:cs typeface="Microsoft Sans Serif"/>
              </a:rPr>
              <a:t>календарных</a:t>
            </a:r>
            <a:r>
              <a:rPr sz="2600" spc="66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месяцев 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с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1.08.2021.</a:t>
            </a:r>
          </a:p>
          <a:p>
            <a:pPr marL="12700" marR="5080" algn="just">
              <a:lnSpc>
                <a:spcPct val="106900"/>
              </a:lnSpc>
              <a:spcBef>
                <a:spcPts val="805"/>
              </a:spcBef>
            </a:pPr>
            <a:r>
              <a:rPr sz="2600" spc="-75" dirty="0">
                <a:latin typeface="Microsoft Sans Serif"/>
                <a:cs typeface="Microsoft Sans Serif"/>
              </a:rPr>
              <a:t>Для</a:t>
            </a:r>
            <a:r>
              <a:rPr sz="2600" spc="-7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ИП </a:t>
            </a:r>
            <a:r>
              <a:rPr sz="2600" spc="10" dirty="0">
                <a:latin typeface="Microsoft Sans Serif"/>
                <a:cs typeface="Microsoft Sans Serif"/>
              </a:rPr>
              <a:t>или </a:t>
            </a:r>
            <a:r>
              <a:rPr sz="2600" spc="-5" dirty="0">
                <a:latin typeface="Microsoft Sans Serif"/>
                <a:cs typeface="Microsoft Sans Serif"/>
              </a:rPr>
              <a:t>ООО на УСН, </a:t>
            </a:r>
            <a:r>
              <a:rPr sz="2600" spc="-10" dirty="0">
                <a:latin typeface="Microsoft Sans Serif"/>
                <a:cs typeface="Microsoft Sans Serif"/>
              </a:rPr>
              <a:t>применявших </a:t>
            </a:r>
            <a:r>
              <a:rPr sz="2600" dirty="0">
                <a:latin typeface="Microsoft Sans Serif"/>
                <a:cs typeface="Microsoft Sans Serif"/>
              </a:rPr>
              <a:t>в </a:t>
            </a:r>
            <a:r>
              <a:rPr sz="2600" spc="5" dirty="0">
                <a:latin typeface="Microsoft Sans Serif"/>
                <a:cs typeface="Microsoft Sans Serif"/>
              </a:rPr>
              <a:t>2020 </a:t>
            </a:r>
            <a:r>
              <a:rPr sz="2600" spc="-10" dirty="0">
                <a:latin typeface="Microsoft Sans Serif"/>
                <a:cs typeface="Microsoft Sans Serif"/>
              </a:rPr>
              <a:t>году </a:t>
            </a:r>
            <a:r>
              <a:rPr sz="2600" spc="-50" dirty="0">
                <a:latin typeface="Microsoft Sans Serif"/>
                <a:cs typeface="Microsoft Sans Serif"/>
              </a:rPr>
              <a:t>ЕНВД, 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численность </a:t>
            </a:r>
            <a:r>
              <a:rPr sz="2600" spc="-20" dirty="0">
                <a:latin typeface="Microsoft Sans Serif"/>
                <a:cs typeface="Microsoft Sans Serif"/>
              </a:rPr>
              <a:t>сотрудников </a:t>
            </a:r>
            <a:r>
              <a:rPr sz="2600" dirty="0">
                <a:latin typeface="Microsoft Sans Serif"/>
                <a:cs typeface="Microsoft Sans Serif"/>
              </a:rPr>
              <a:t>- </a:t>
            </a:r>
            <a:r>
              <a:rPr sz="2600" spc="-5" dirty="0">
                <a:latin typeface="Microsoft Sans Serif"/>
                <a:cs typeface="Microsoft Sans Serif"/>
              </a:rPr>
              <a:t>не </a:t>
            </a:r>
            <a:r>
              <a:rPr sz="2600" spc="10" dirty="0">
                <a:latin typeface="Microsoft Sans Serif"/>
                <a:cs typeface="Microsoft Sans Serif"/>
              </a:rPr>
              <a:t>более </a:t>
            </a:r>
            <a:r>
              <a:rPr sz="2600" dirty="0">
                <a:latin typeface="Microsoft Sans Serif"/>
                <a:cs typeface="Microsoft Sans Serif"/>
              </a:rPr>
              <a:t>3, сфера </a:t>
            </a:r>
            <a:r>
              <a:rPr sz="2600" spc="-5" dirty="0">
                <a:latin typeface="Microsoft Sans Serif"/>
                <a:cs typeface="Microsoft Sans Serif"/>
              </a:rPr>
              <a:t>деятельности 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услуги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35" dirty="0">
                <a:latin typeface="Microsoft Sans Serif"/>
                <a:cs typeface="Microsoft Sans Serif"/>
              </a:rPr>
              <a:t>(перевозки,</a:t>
            </a:r>
            <a:r>
              <a:rPr sz="2600" spc="-30" dirty="0">
                <a:latin typeface="Microsoft Sans Serif"/>
                <a:cs typeface="Microsoft Sans Serif"/>
              </a:rPr>
              <a:t> такси,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частные</a:t>
            </a:r>
            <a:r>
              <a:rPr sz="2600" spc="-5" dirty="0">
                <a:latin typeface="Microsoft Sans Serif"/>
                <a:cs typeface="Microsoft Sans Serif"/>
              </a:rPr>
              <a:t> образовательные</a:t>
            </a:r>
            <a:r>
              <a:rPr sz="2600" dirty="0">
                <a:latin typeface="Microsoft Sans Serif"/>
                <a:cs typeface="Microsoft Sans Serif"/>
              </a:rPr>
              <a:t> услуги, 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айти,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консалтинг).</a:t>
            </a:r>
            <a:endParaRPr sz="2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6293" y="245459"/>
            <a:ext cx="2031553" cy="5423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6611" y="200025"/>
            <a:ext cx="1408814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100" y="911123"/>
            <a:ext cx="9678035" cy="558990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469900" indent="-342900">
              <a:lnSpc>
                <a:spcPct val="100000"/>
              </a:lnSpc>
              <a:spcBef>
                <a:spcPts val="1130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Arial"/>
                <a:cs typeface="Arial"/>
              </a:rPr>
              <a:t>Услуга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продвижению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продукции</a:t>
            </a:r>
            <a:endParaRPr sz="2800" dirty="0">
              <a:latin typeface="Arial"/>
              <a:cs typeface="Arial"/>
            </a:endParaRPr>
          </a:p>
          <a:p>
            <a:pPr marL="127000" marR="5080" algn="just">
              <a:lnSpc>
                <a:spcPct val="107100"/>
              </a:lnSpc>
              <a:spcBef>
                <a:spcPts val="795"/>
              </a:spcBef>
            </a:pPr>
            <a:r>
              <a:rPr sz="2800" spc="-15" dirty="0">
                <a:latin typeface="Microsoft Sans Serif"/>
                <a:cs typeface="Microsoft Sans Serif"/>
              </a:rPr>
              <a:t>Участие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</a:t>
            </a:r>
            <a:r>
              <a:rPr sz="2800" dirty="0">
                <a:latin typeface="Microsoft Sans Serif"/>
                <a:cs typeface="Microsoft Sans Serif"/>
              </a:rPr>
              <a:t> онлайн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экспертных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сессиях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индивидуальными </a:t>
            </a:r>
            <a:r>
              <a:rPr sz="2800" spc="-20" dirty="0">
                <a:latin typeface="Microsoft Sans Serif"/>
                <a:cs typeface="Microsoft Sans Serif"/>
              </a:rPr>
              <a:t>консультациями </a:t>
            </a:r>
            <a:r>
              <a:rPr sz="2800" spc="5" dirty="0">
                <a:latin typeface="Microsoft Sans Serif"/>
                <a:cs typeface="Microsoft Sans Serif"/>
              </a:rPr>
              <a:t>для </a:t>
            </a:r>
            <a:r>
              <a:rPr sz="2800" spc="-5" dirty="0">
                <a:latin typeface="Microsoft Sans Serif"/>
                <a:cs typeface="Microsoft Sans Serif"/>
              </a:rPr>
              <a:t>СМСП </a:t>
            </a:r>
            <a:r>
              <a:rPr sz="2800" spc="-20" dirty="0">
                <a:latin typeface="Microsoft Sans Serif"/>
                <a:cs typeface="Microsoft Sans Serif"/>
              </a:rPr>
              <a:t>по </a:t>
            </a:r>
            <a:r>
              <a:rPr sz="2800" spc="-5" dirty="0">
                <a:latin typeface="Microsoft Sans Serif"/>
                <a:cs typeface="Microsoft Sans Serif"/>
              </a:rPr>
              <a:t>работе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в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рекламных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кабинетах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социальных</a:t>
            </a:r>
            <a:r>
              <a:rPr sz="2800" spc="7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сетей</a:t>
            </a:r>
            <a:r>
              <a:rPr sz="2800" spc="73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или 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поисковых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систем.</a:t>
            </a:r>
            <a:endParaRPr sz="28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Arial"/>
                <a:cs typeface="Arial"/>
              </a:rPr>
              <a:t>Услуга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маркировке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товаров</a:t>
            </a:r>
            <a:endParaRPr sz="2800" dirty="0">
              <a:latin typeface="Arial"/>
              <a:cs typeface="Arial"/>
            </a:endParaRPr>
          </a:p>
          <a:p>
            <a:pPr marL="12700" marR="122555" algn="just">
              <a:lnSpc>
                <a:spcPct val="107100"/>
              </a:lnSpc>
              <a:spcBef>
                <a:spcPts val="790"/>
              </a:spcBef>
            </a:pPr>
            <a:r>
              <a:rPr sz="2800" spc="-20" dirty="0">
                <a:latin typeface="Microsoft Sans Serif"/>
                <a:cs typeface="Microsoft Sans Serif"/>
              </a:rPr>
              <a:t>Подключение </a:t>
            </a:r>
            <a:r>
              <a:rPr sz="2800" spc="-180" dirty="0">
                <a:latin typeface="Microsoft Sans Serif"/>
                <a:cs typeface="Microsoft Sans Serif"/>
              </a:rPr>
              <a:t>к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товаро-учетной </a:t>
            </a:r>
            <a:r>
              <a:rPr sz="2800" spc="-15" dirty="0">
                <a:latin typeface="Microsoft Sans Serif"/>
                <a:cs typeface="Microsoft Sans Serif"/>
              </a:rPr>
              <a:t>системе </a:t>
            </a:r>
            <a:r>
              <a:rPr sz="2800" spc="5" dirty="0">
                <a:latin typeface="Microsoft Sans Serif"/>
                <a:cs typeface="Microsoft Sans Serif"/>
              </a:rPr>
              <a:t>для </a:t>
            </a:r>
            <a:r>
              <a:rPr sz="2800" spc="-5" dirty="0">
                <a:latin typeface="Microsoft Sans Serif"/>
                <a:cs typeface="Microsoft Sans Serif"/>
              </a:rPr>
              <a:t>управления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автоматизации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бизнеса</a:t>
            </a:r>
            <a:endParaRPr sz="2800" dirty="0">
              <a:latin typeface="Microsoft Sans Serif"/>
              <a:cs typeface="Microsoft Sans Serif"/>
            </a:endParaRPr>
          </a:p>
          <a:p>
            <a:pPr marL="469900" lvl="1" indent="-342900">
              <a:lnSpc>
                <a:spcPct val="100000"/>
              </a:lnSpc>
              <a:spcBef>
                <a:spcPts val="894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Arial"/>
                <a:cs typeface="Arial"/>
              </a:rPr>
              <a:t>Услуга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подбору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персонала</a:t>
            </a:r>
            <a:endParaRPr sz="2800" dirty="0">
              <a:latin typeface="Arial"/>
              <a:cs typeface="Arial"/>
            </a:endParaRPr>
          </a:p>
          <a:p>
            <a:pPr marL="127000" marR="6985" algn="just">
              <a:lnSpc>
                <a:spcPct val="107100"/>
              </a:lnSpc>
              <a:spcBef>
                <a:spcPts val="790"/>
              </a:spcBef>
            </a:pPr>
            <a:r>
              <a:rPr sz="2800" spc="-5" dirty="0">
                <a:latin typeface="Microsoft Sans Serif"/>
                <a:cs typeface="Microsoft Sans Serif"/>
              </a:rPr>
              <a:t>Предоставление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резюме</a:t>
            </a:r>
            <a:r>
              <a:rPr sz="2800" spc="-30" dirty="0">
                <a:latin typeface="Microsoft Sans Serif"/>
                <a:cs typeface="Microsoft Sans Serif"/>
              </a:rPr>
              <a:t> по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заданию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от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СМСП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на </a:t>
            </a:r>
            <a:r>
              <a:rPr sz="2800" spc="-5" dirty="0">
                <a:latin typeface="Microsoft Sans Serif"/>
                <a:cs typeface="Microsoft Sans Serif"/>
              </a:rPr>
              <a:t> сервисе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по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подбору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персонала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4477" y="417528"/>
            <a:ext cx="2031553" cy="5411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9916" y="192023"/>
            <a:ext cx="1819655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786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Поддержка предпринимателей и самозанятых  Фондом поддержки предпринимательства РТ</vt:lpstr>
      <vt:lpstr>Услуги Центра микрофинансирования для  предпринимателей</vt:lpstr>
      <vt:lpstr>Услуги Центра микрофинансирования для  предпринимателей</vt:lpstr>
      <vt:lpstr>Услуги Центра микрофинансирования для  предпринимателей</vt:lpstr>
      <vt:lpstr>Услуги Центра микрофинансирования для  предпринимателей</vt:lpstr>
      <vt:lpstr>Услуги Центра «Мой бизнес»  для самозанятых</vt:lpstr>
      <vt:lpstr>Комплексные услуги Центра «Мой бизнес»  для предпринимателей</vt:lpstr>
      <vt:lpstr>Презентация PowerPoint</vt:lpstr>
      <vt:lpstr>Презентация PowerPoint</vt:lpstr>
      <vt:lpstr>Презентация PowerPoint</vt:lpstr>
      <vt:lpstr>содействия в регистрации</vt:lpstr>
      <vt:lpstr>Презентация PowerPoint</vt:lpstr>
      <vt:lpstr>Комплексные услуги Центра поддержки  экпорта для предпринимателей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Марат Багманов</cp:lastModifiedBy>
  <cp:revision>9</cp:revision>
  <dcterms:created xsi:type="dcterms:W3CDTF">2021-08-04T14:51:38Z</dcterms:created>
  <dcterms:modified xsi:type="dcterms:W3CDTF">2021-08-18T06:01:34Z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2021-08-04T00:00:00Z</vt:filetime>
  </property>
</Properties>
</file>